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1" r:id="rId2"/>
    <p:sldId id="2562" r:id="rId3"/>
    <p:sldId id="2563" r:id="rId4"/>
    <p:sldId id="2564" r:id="rId5"/>
    <p:sldId id="2565" r:id="rId6"/>
    <p:sldId id="2567" r:id="rId7"/>
    <p:sldId id="2568" r:id="rId8"/>
    <p:sldId id="2612" r:id="rId9"/>
    <p:sldId id="2601" r:id="rId10"/>
    <p:sldId id="2600" r:id="rId11"/>
    <p:sldId id="2611" r:id="rId12"/>
    <p:sldId id="2613" r:id="rId13"/>
    <p:sldId id="2604" r:id="rId14"/>
    <p:sldId id="2580" r:id="rId15"/>
    <p:sldId id="2606" r:id="rId16"/>
    <p:sldId id="2584" r:id="rId17"/>
    <p:sldId id="2607" r:id="rId18"/>
    <p:sldId id="2588" r:id="rId19"/>
    <p:sldId id="2608" r:id="rId20"/>
    <p:sldId id="2592" r:id="rId21"/>
    <p:sldId id="2609" r:id="rId22"/>
    <p:sldId id="2596" r:id="rId23"/>
    <p:sldId id="2597" r:id="rId24"/>
    <p:sldId id="2598" r:id="rId25"/>
    <p:sldId id="259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MFX Flows: Value &amp; Volume Insights (Updated Observations &amp; Market Opportunities)" id="{5819E69D-A6D7-4BBB-B25A-653D337BFB45}">
          <p14:sldIdLst>
            <p14:sldId id="2561"/>
            <p14:sldId id="2562"/>
          </p14:sldIdLst>
        </p14:section>
        <p14:section name="Executive Summary: Strategic Overview of FMFX Flows" id="{0F903E6B-F4B8-4A9B-A921-FC767CEF298E}">
          <p14:sldIdLst>
            <p14:sldId id="2563"/>
            <p14:sldId id="2564"/>
            <p14:sldId id="2565"/>
          </p14:sldIdLst>
        </p14:section>
        <p14:section name="Top Remitters (Inflows): Value versus Volume Analysis" id="{CEE43249-E29D-453C-9D70-17F37601DAD1}">
          <p14:sldIdLst>
            <p14:sldId id="2567"/>
            <p14:sldId id="2568"/>
            <p14:sldId id="2612"/>
          </p14:sldIdLst>
        </p14:section>
        <p14:section name="Top Beneficiaries (Outflows): Value versus Volume Analysis" id="{9EE51D21-58F3-485B-83B4-2B2D5A83644D}">
          <p14:sldIdLst>
            <p14:sldId id="2601"/>
            <p14:sldId id="2600"/>
            <p14:sldId id="2611"/>
          </p14:sldIdLst>
        </p14:section>
        <p14:section name="Network Effects" id="{A7E0BF4A-2FAF-4692-B92D-E28E9F2D0C0F}">
          <p14:sldIdLst>
            <p14:sldId id="2613"/>
          </p14:sldIdLst>
        </p14:section>
        <p14:section name="Geographic and Behavioural Flow Mapping" id="{89094804-26AA-471B-9FFE-2B4F95230C35}">
          <p14:sldIdLst>
            <p14:sldId id="2604"/>
            <p14:sldId id="2580"/>
          </p14:sldIdLst>
        </p14:section>
        <p14:section name="Enhanced Corridor Opportunities for FMFX" id="{E59884BB-6D29-414C-9B57-0A6E242E794A}">
          <p14:sldIdLst>
            <p14:sldId id="2606"/>
            <p14:sldId id="2584"/>
          </p14:sldIdLst>
        </p14:section>
        <p14:section name="Deep Dive: Flutterwave as a Remitter" id="{4AE31640-CC3A-447E-AF4C-29927EEB5107}">
          <p14:sldIdLst>
            <p14:sldId id="2607"/>
            <p14:sldId id="2588"/>
          </p14:sldIdLst>
        </p14:section>
        <p14:section name="Deep Dive: Coinbase as a Beneficiary" id="{CA433254-EF0A-43C3-8C35-02A95A92202D}">
          <p14:sldIdLst>
            <p14:sldId id="2608"/>
            <p14:sldId id="2592"/>
          </p14:sldIdLst>
        </p14:section>
        <p14:section name="Strategic Takeaway: Dual Approach for Market Leadership" id="{7EA5FED0-22BC-44DC-8B62-8082F1E9042C}">
          <p14:sldIdLst>
            <p14:sldId id="2609"/>
            <p14:sldId id="2596"/>
            <p14:sldId id="2597"/>
            <p14:sldId id="2598"/>
          </p14:sldIdLst>
        </p14:section>
        <p14:section name="Conclusion" id="{C925AB3F-B4C3-425B-A51E-B4DC8AFBF372}">
          <p14:sldIdLst>
            <p14:sldId id="259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1C27"/>
    <a:srgbClr val="5CFDFF"/>
    <a:srgbClr val="C2A698"/>
    <a:srgbClr val="F6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49" autoAdjust="0"/>
    <p:restoredTop sz="94660"/>
  </p:normalViewPr>
  <p:slideViewPr>
    <p:cSldViewPr snapToGrid="0">
      <p:cViewPr varScale="1">
        <p:scale>
          <a:sx n="142" d="100"/>
          <a:sy n="142" d="100"/>
        </p:scale>
        <p:origin x="930" y="34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enovo%20IdeaCentre\Desktop\Job%20Application\Freemarket\Code%20Test\output\counterparty_quadrants.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enovo%20IdeaCentre\Desktop\Job%20Application\Freemarket\Code%20Test\output\counterparty_quadrants.xlsm"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b="1" dirty="0">
                <a:solidFill>
                  <a:schemeClr val="bg2">
                    <a:lumMod val="25000"/>
                  </a:schemeClr>
                </a:solidFill>
              </a:rPr>
              <a:t>Remitters by Value</a:t>
            </a:r>
            <a:r>
              <a:rPr lang="en-GB" b="1" baseline="0" dirty="0">
                <a:solidFill>
                  <a:schemeClr val="bg2">
                    <a:lumMod val="25000"/>
                  </a:schemeClr>
                </a:solidFill>
              </a:rPr>
              <a:t> &amp; Volume</a:t>
            </a:r>
            <a:endParaRPr lang="en-GB" b="1" dirty="0">
              <a:solidFill>
                <a:schemeClr val="bg2">
                  <a:lumMod val="25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GB"/>
        </a:p>
      </c:txPr>
    </c:title>
    <c:autoTitleDeleted val="0"/>
    <c:plotArea>
      <c:layout/>
      <c:bubbleChart>
        <c:varyColors val="0"/>
        <c:ser>
          <c:idx val="0"/>
          <c:order val="0"/>
          <c:spPr>
            <a:solidFill>
              <a:schemeClr val="accent1">
                <a:alpha val="75000"/>
              </a:schemeClr>
            </a:solidFill>
            <a:ln>
              <a:noFill/>
            </a:ln>
            <a:effectLst/>
          </c:spPr>
          <c:invertIfNegative val="0"/>
          <c:dLbls>
            <c:dLbl>
              <c:idx val="0"/>
              <c:tx>
                <c:rich>
                  <a:bodyPr/>
                  <a:lstStyle/>
                  <a:p>
                    <a:fld id="{B7EE1711-12F0-482C-A967-C80BCF75FDC4}"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3220-4F23-BFF9-ED655495FFBC}"/>
                </c:ext>
              </c:extLst>
            </c:dLbl>
            <c:dLbl>
              <c:idx val="1"/>
              <c:tx>
                <c:rich>
                  <a:bodyPr/>
                  <a:lstStyle/>
                  <a:p>
                    <a:fld id="{404D06B2-C0E4-433F-983F-BF7C29735292}"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3220-4F23-BFF9-ED655495FFBC}"/>
                </c:ext>
              </c:extLst>
            </c:dLbl>
            <c:dLbl>
              <c:idx val="2"/>
              <c:tx>
                <c:rich>
                  <a:bodyPr/>
                  <a:lstStyle/>
                  <a:p>
                    <a:fld id="{24052F4E-376D-4DDA-A62A-8E0B898D0D85}"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3220-4F23-BFF9-ED655495FFBC}"/>
                </c:ext>
              </c:extLst>
            </c:dLbl>
            <c:dLbl>
              <c:idx val="3"/>
              <c:tx>
                <c:rich>
                  <a:bodyPr/>
                  <a:lstStyle/>
                  <a:p>
                    <a:fld id="{E879FBB5-CFF5-44DC-AECD-19B41FF3DA12}"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3220-4F23-BFF9-ED655495FFBC}"/>
                </c:ext>
              </c:extLst>
            </c:dLbl>
            <c:dLbl>
              <c:idx val="4"/>
              <c:tx>
                <c:rich>
                  <a:bodyPr/>
                  <a:lstStyle/>
                  <a:p>
                    <a:fld id="{8B65969D-0ADA-4C29-8C21-E6DB5E92AF46}"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3220-4F23-BFF9-ED655495FFBC}"/>
                </c:ext>
              </c:extLst>
            </c:dLbl>
            <c:dLbl>
              <c:idx val="5"/>
              <c:tx>
                <c:rich>
                  <a:bodyPr/>
                  <a:lstStyle/>
                  <a:p>
                    <a:fld id="{2B30A103-ADB4-416E-9BA4-DC52D3FE0173}"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220-4F23-BFF9-ED655495FFBC}"/>
                </c:ext>
              </c:extLst>
            </c:dLbl>
            <c:dLbl>
              <c:idx val="6"/>
              <c:tx>
                <c:rich>
                  <a:bodyPr/>
                  <a:lstStyle/>
                  <a:p>
                    <a:fld id="{40727D96-F1B2-4566-8AB6-B55DD01EEC5C}"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220-4F23-BFF9-ED655495FFBC}"/>
                </c:ext>
              </c:extLst>
            </c:dLbl>
            <c:dLbl>
              <c:idx val="7"/>
              <c:tx>
                <c:rich>
                  <a:bodyPr/>
                  <a:lstStyle/>
                  <a:p>
                    <a:fld id="{965C5F84-EF78-45C9-83AF-1137ADD49161}"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220-4F23-BFF9-ED655495FFBC}"/>
                </c:ext>
              </c:extLst>
            </c:dLbl>
            <c:dLbl>
              <c:idx val="8"/>
              <c:tx>
                <c:rich>
                  <a:bodyPr/>
                  <a:lstStyle/>
                  <a:p>
                    <a:fld id="{6A91E2F7-2663-45B8-A42D-F41D5E25B68B}"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220-4F23-BFF9-ED655495FFBC}"/>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rem_plot!$C$2:$C$10</c:f>
              <c:numCache>
                <c:formatCode>_-* #,##0_-;\-* #,##0_-;_-* "-"??_-;_-@_-</c:formatCode>
                <c:ptCount val="9"/>
                <c:pt idx="0">
                  <c:v>100</c:v>
                </c:pt>
                <c:pt idx="1">
                  <c:v>65</c:v>
                </c:pt>
                <c:pt idx="2">
                  <c:v>64</c:v>
                </c:pt>
                <c:pt idx="3">
                  <c:v>29</c:v>
                </c:pt>
                <c:pt idx="4">
                  <c:v>473</c:v>
                </c:pt>
                <c:pt idx="5">
                  <c:v>133</c:v>
                </c:pt>
                <c:pt idx="6">
                  <c:v>261</c:v>
                </c:pt>
                <c:pt idx="7">
                  <c:v>105</c:v>
                </c:pt>
                <c:pt idx="8">
                  <c:v>234</c:v>
                </c:pt>
              </c:numCache>
            </c:numRef>
          </c:xVal>
          <c:yVal>
            <c:numRef>
              <c:f>rem_plot!$B$2:$B$10</c:f>
              <c:numCache>
                <c:formatCode>_-* #,##0_-;\-* #,##0_-;_-* "-"??_-;_-@_-</c:formatCode>
                <c:ptCount val="9"/>
                <c:pt idx="0">
                  <c:v>21101966.563547343</c:v>
                </c:pt>
                <c:pt idx="1">
                  <c:v>27197677.809620257</c:v>
                </c:pt>
                <c:pt idx="2">
                  <c:v>58849168.38013348</c:v>
                </c:pt>
                <c:pt idx="3">
                  <c:v>38787220.971739687</c:v>
                </c:pt>
                <c:pt idx="4">
                  <c:v>679775645.82575846</c:v>
                </c:pt>
                <c:pt idx="5">
                  <c:v>153322191.65285802</c:v>
                </c:pt>
                <c:pt idx="6">
                  <c:v>111446482.15605359</c:v>
                </c:pt>
                <c:pt idx="7">
                  <c:v>102318642.60578978</c:v>
                </c:pt>
                <c:pt idx="8">
                  <c:v>223109200.36456022</c:v>
                </c:pt>
              </c:numCache>
            </c:numRef>
          </c:yVal>
          <c:bubbleSize>
            <c:numRef>
              <c:f>rem_plot!$D$2:$D$10</c:f>
              <c:numCache>
                <c:formatCode>_-* #,##0_-;\-* #,##0_-;_-* "-"??_-;_-@_-</c:formatCode>
                <c:ptCount val="9"/>
                <c:pt idx="0">
                  <c:v>1670904.2231506049</c:v>
                </c:pt>
                <c:pt idx="1">
                  <c:v>6620552.105201276</c:v>
                </c:pt>
                <c:pt idx="2">
                  <c:v>2967530.2839371357</c:v>
                </c:pt>
                <c:pt idx="3">
                  <c:v>4601132.2540858947</c:v>
                </c:pt>
                <c:pt idx="4">
                  <c:v>5839941.6948496914</c:v>
                </c:pt>
                <c:pt idx="5">
                  <c:v>5556553.3747402476</c:v>
                </c:pt>
                <c:pt idx="6">
                  <c:v>2898178.7739401818</c:v>
                </c:pt>
                <c:pt idx="7">
                  <c:v>5741255.7277846243</c:v>
                </c:pt>
                <c:pt idx="8">
                  <c:v>2447979.8720425386</c:v>
                </c:pt>
              </c:numCache>
            </c:numRef>
          </c:bubbleSize>
          <c:bubble3D val="0"/>
          <c:extLst>
            <c:ext xmlns:c15="http://schemas.microsoft.com/office/drawing/2012/chart" uri="{02D57815-91ED-43cb-92C2-25804820EDAC}">
              <c15:datalabelsRange>
                <c15:f>rem_plot!$A$2:$A$10</c15:f>
                <c15:dlblRangeCache>
                  <c:ptCount val="9"/>
                  <c:pt idx="0">
                    <c:v>Afriex</c:v>
                  </c:pt>
                  <c:pt idx="1">
                    <c:v>Dahab</c:v>
                  </c:pt>
                  <c:pt idx="2">
                    <c:v>DPO</c:v>
                  </c:pt>
                  <c:pt idx="3">
                    <c:v>Eversend</c:v>
                  </c:pt>
                  <c:pt idx="4">
                    <c:v>Flutterwave</c:v>
                  </c:pt>
                  <c:pt idx="5">
                    <c:v>Interswitch</c:v>
                  </c:pt>
                  <c:pt idx="6">
                    <c:v>M Pesa</c:v>
                  </c:pt>
                  <c:pt idx="7">
                    <c:v>Nsano</c:v>
                  </c:pt>
                  <c:pt idx="8">
                    <c:v>Paystack</c:v>
                  </c:pt>
                </c15:dlblRangeCache>
              </c15:datalabelsRange>
            </c:ext>
            <c:ext xmlns:c16="http://schemas.microsoft.com/office/drawing/2014/chart" uri="{C3380CC4-5D6E-409C-BE32-E72D297353CC}">
              <c16:uniqueId val="{00000009-3220-4F23-BFF9-ED655495FFBC}"/>
            </c:ext>
          </c:extLst>
        </c:ser>
        <c:dLbls>
          <c:showLegendKey val="0"/>
          <c:showVal val="0"/>
          <c:showCatName val="0"/>
          <c:showSerName val="0"/>
          <c:showPercent val="0"/>
          <c:showBubbleSize val="0"/>
        </c:dLbls>
        <c:bubbleScale val="20"/>
        <c:showNegBubbles val="0"/>
        <c:axId val="1267105200"/>
        <c:axId val="1267456112"/>
      </c:bubbleChart>
      <c:valAx>
        <c:axId val="1267105200"/>
        <c:scaling>
          <c:orientation val="minMax"/>
          <c:min val="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solidFill>
                      <a:schemeClr val="accent3">
                        <a:lumMod val="60000"/>
                        <a:lumOff val="40000"/>
                      </a:schemeClr>
                    </a:solidFill>
                  </a:rPr>
                  <a:t>Total Volume</a:t>
                </a:r>
              </a:p>
              <a:p>
                <a:pPr>
                  <a:defRPr/>
                </a:pPr>
                <a:endParaRPr lang="en-GB"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0_-;\-* #,##0_-;_-* &quot;-&quot;??_-;_-@_-"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7456112"/>
        <c:crosses val="autoZero"/>
        <c:crossBetween val="midCat"/>
      </c:valAx>
      <c:valAx>
        <c:axId val="1267456112"/>
        <c:scaling>
          <c:orientation val="minMax"/>
          <c:min val="0"/>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solidFill>
                      <a:schemeClr val="accent3">
                        <a:lumMod val="60000"/>
                        <a:lumOff val="40000"/>
                      </a:schemeClr>
                    </a:solidFill>
                  </a:rPr>
                  <a:t>Total Value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0_-;\-* #,##0_-;_-* &quot;-&quot;??_-;_-@_-"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7105200"/>
        <c:crosses val="autoZero"/>
        <c:crossBetween val="midCat"/>
        <c:dispUnits>
          <c:builtInUnit val="millions"/>
          <c:dispUnitsLbl>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b="1" dirty="0">
                <a:solidFill>
                  <a:schemeClr val="bg2">
                    <a:lumMod val="25000"/>
                  </a:schemeClr>
                </a:solidFill>
              </a:rPr>
              <a:t>Beneficiaries by Value &amp; Volume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ubbleChart>
        <c:varyColors val="0"/>
        <c:ser>
          <c:idx val="0"/>
          <c:order val="0"/>
          <c:spPr>
            <a:solidFill>
              <a:schemeClr val="accent1">
                <a:alpha val="75000"/>
              </a:schemeClr>
            </a:solidFill>
            <a:ln>
              <a:noFill/>
            </a:ln>
            <a:effectLst/>
          </c:spPr>
          <c:invertIfNegative val="0"/>
          <c:dLbls>
            <c:dLbl>
              <c:idx val="0"/>
              <c:tx>
                <c:rich>
                  <a:bodyPr/>
                  <a:lstStyle/>
                  <a:p>
                    <a:fld id="{EAB253FC-F99D-4689-B3A9-2C3302527ABF}" type="CELLRANGE">
                      <a:rPr lang="en-US"/>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9E48-4043-B298-70A4BE34E71F}"/>
                </c:ext>
              </c:extLst>
            </c:dLbl>
            <c:dLbl>
              <c:idx val="1"/>
              <c:tx>
                <c:rich>
                  <a:bodyPr/>
                  <a:lstStyle/>
                  <a:p>
                    <a:fld id="{9C1C6A3B-E51A-4279-B261-9CE6D240BA85}" type="CELLRANGE">
                      <a:rPr lang="en-GB"/>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9E48-4043-B298-70A4BE34E71F}"/>
                </c:ext>
              </c:extLst>
            </c:dLbl>
            <c:dLbl>
              <c:idx val="2"/>
              <c:tx>
                <c:rich>
                  <a:bodyPr/>
                  <a:lstStyle/>
                  <a:p>
                    <a:fld id="{CD1442A7-CEB0-4939-8A1F-31B450EEDAF4}" type="CELLRANGE">
                      <a:rPr lang="en-GB"/>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9E48-4043-B298-70A4BE34E71F}"/>
                </c:ext>
              </c:extLst>
            </c:dLbl>
            <c:dLbl>
              <c:idx val="3"/>
              <c:tx>
                <c:rich>
                  <a:bodyPr/>
                  <a:lstStyle/>
                  <a:p>
                    <a:fld id="{BB86513D-DFFC-41D0-A998-4D702C8C44FA}" type="CELLRANGE">
                      <a:rPr lang="en-GB"/>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9E48-4043-B298-70A4BE34E71F}"/>
                </c:ext>
              </c:extLst>
            </c:dLbl>
            <c:dLbl>
              <c:idx val="4"/>
              <c:tx>
                <c:rich>
                  <a:bodyPr/>
                  <a:lstStyle/>
                  <a:p>
                    <a:fld id="{EDE630EB-664D-4712-B342-1C30FF4943F3}" type="CELLRANGE">
                      <a:rPr lang="en-GB"/>
                      <a:pPr/>
                      <a:t>[CELLRANGE]</a:t>
                    </a:fld>
                    <a:endParaRPr lang="en-GB"/>
                  </a:p>
                </c:rich>
              </c:tx>
              <c:dLblPos val="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9E48-4043-B298-70A4BE34E71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0"/>
              </c:ext>
            </c:extLst>
          </c:dLbls>
          <c:xVal>
            <c:numRef>
              <c:f>ben_plot!$C$2:$C$6</c:f>
              <c:numCache>
                <c:formatCode>General</c:formatCode>
                <c:ptCount val="5"/>
                <c:pt idx="0">
                  <c:v>311</c:v>
                </c:pt>
                <c:pt idx="1">
                  <c:v>533</c:v>
                </c:pt>
                <c:pt idx="2">
                  <c:v>617</c:v>
                </c:pt>
                <c:pt idx="3">
                  <c:v>436</c:v>
                </c:pt>
                <c:pt idx="4">
                  <c:v>303</c:v>
                </c:pt>
              </c:numCache>
            </c:numRef>
          </c:xVal>
          <c:yVal>
            <c:numRef>
              <c:f>ben_plot!$B$2:$B$6</c:f>
              <c:numCache>
                <c:formatCode>General</c:formatCode>
                <c:ptCount val="5"/>
                <c:pt idx="0">
                  <c:v>86184470.375889391</c:v>
                </c:pt>
                <c:pt idx="1">
                  <c:v>690691407.5797689</c:v>
                </c:pt>
                <c:pt idx="2">
                  <c:v>211988459.27515599</c:v>
                </c:pt>
                <c:pt idx="3">
                  <c:v>438501923.41451502</c:v>
                </c:pt>
                <c:pt idx="4">
                  <c:v>169458455.26117143</c:v>
                </c:pt>
              </c:numCache>
            </c:numRef>
          </c:yVal>
          <c:bubbleSize>
            <c:numRef>
              <c:f>ben_plot!$D$2:$D$6</c:f>
              <c:numCache>
                <c:formatCode>General</c:formatCode>
                <c:ptCount val="5"/>
                <c:pt idx="0">
                  <c:v>2007467.2878581886</c:v>
                </c:pt>
                <c:pt idx="1">
                  <c:v>3901669.8832359915</c:v>
                </c:pt>
                <c:pt idx="2">
                  <c:v>839608.75949323934</c:v>
                </c:pt>
                <c:pt idx="3">
                  <c:v>19398088.951403532</c:v>
                </c:pt>
                <c:pt idx="4">
                  <c:v>2704547.3042437714</c:v>
                </c:pt>
              </c:numCache>
            </c:numRef>
          </c:bubbleSize>
          <c:bubble3D val="0"/>
          <c:extLst>
            <c:ext xmlns:c15="http://schemas.microsoft.com/office/drawing/2012/chart" uri="{02D57815-91ED-43cb-92C2-25804820EDAC}">
              <c15:datalabelsRange>
                <c15:f>ben_plot!$A$2:$A$6</c15:f>
                <c15:dlblRangeCache>
                  <c:ptCount val="5"/>
                  <c:pt idx="0">
                    <c:v>Bitpanda</c:v>
                  </c:pt>
                  <c:pt idx="1">
                    <c:v>Bitstamp</c:v>
                  </c:pt>
                  <c:pt idx="2">
                    <c:v>Coinbase</c:v>
                  </c:pt>
                  <c:pt idx="3">
                    <c:v>Kraken</c:v>
                  </c:pt>
                  <c:pt idx="4">
                    <c:v>Paxos</c:v>
                  </c:pt>
                </c15:dlblRangeCache>
              </c15:datalabelsRange>
            </c:ext>
            <c:ext xmlns:c16="http://schemas.microsoft.com/office/drawing/2014/chart" uri="{C3380CC4-5D6E-409C-BE32-E72D297353CC}">
              <c16:uniqueId val="{00000005-9E48-4043-B298-70A4BE34E71F}"/>
            </c:ext>
          </c:extLst>
        </c:ser>
        <c:dLbls>
          <c:dLblPos val="ctr"/>
          <c:showLegendKey val="0"/>
          <c:showVal val="1"/>
          <c:showCatName val="0"/>
          <c:showSerName val="0"/>
          <c:showPercent val="0"/>
          <c:showBubbleSize val="0"/>
        </c:dLbls>
        <c:bubbleScale val="30"/>
        <c:showNegBubbles val="0"/>
        <c:axId val="1050307760"/>
        <c:axId val="1050306320"/>
      </c:bubbleChart>
      <c:valAx>
        <c:axId val="105030776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solidFill>
                      <a:schemeClr val="accent3">
                        <a:lumMod val="60000"/>
                        <a:lumOff val="40000"/>
                      </a:schemeClr>
                    </a:solidFill>
                  </a:rPr>
                  <a:t>Total Volume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0306320"/>
        <c:crosses val="autoZero"/>
        <c:crossBetween val="midCat"/>
      </c:valAx>
      <c:valAx>
        <c:axId val="1050306320"/>
        <c:scaling>
          <c:orientation val="minMax"/>
          <c:min val="0"/>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solidFill>
                      <a:schemeClr val="accent3">
                        <a:lumMod val="60000"/>
                        <a:lumOff val="40000"/>
                      </a:schemeClr>
                    </a:solidFill>
                  </a:rPr>
                  <a:t>Total Value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0307760"/>
        <c:crosses val="autoZero"/>
        <c:crossBetween val="midCat"/>
        <c:dispUnits>
          <c:builtInUnit val="millions"/>
          <c:dispUnitsLbl>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ED3DC9-9388-4C0E-A162-89BF3B5BA981}"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BC7A55A8-A237-451C-89B3-86AF14567000}">
      <dgm:prSet custT="1"/>
      <dgm:spPr/>
      <dgm:t>
        <a:bodyPr/>
        <a:lstStyle/>
        <a:p>
          <a:pPr>
            <a:lnSpc>
              <a:spcPct val="100000"/>
            </a:lnSpc>
            <a:defRPr b="1"/>
          </a:pPr>
          <a:r>
            <a:rPr lang="en-US" sz="2400" dirty="0">
              <a:solidFill>
                <a:schemeClr val="accent3">
                  <a:lumMod val="60000"/>
                  <a:lumOff val="40000"/>
                </a:schemeClr>
              </a:solidFill>
            </a:rPr>
            <a:t>Balancing Value and Volume</a:t>
          </a:r>
        </a:p>
      </dgm:t>
    </dgm:pt>
    <dgm:pt modelId="{ACC312C0-9126-4F37-8E4B-4D824541BEF6}" type="parTrans" cxnId="{42AF6F60-EE94-4E22-AB89-AC8735B659D6}">
      <dgm:prSet/>
      <dgm:spPr/>
      <dgm:t>
        <a:bodyPr/>
        <a:lstStyle/>
        <a:p>
          <a:endParaRPr lang="en-US"/>
        </a:p>
      </dgm:t>
    </dgm:pt>
    <dgm:pt modelId="{0875CB17-6425-435B-94AA-2F8F5D7B6B91}" type="sibTrans" cxnId="{42AF6F60-EE94-4E22-AB89-AC8735B659D6}">
      <dgm:prSet/>
      <dgm:spPr/>
      <dgm:t>
        <a:bodyPr/>
        <a:lstStyle/>
        <a:p>
          <a:pPr>
            <a:lnSpc>
              <a:spcPct val="100000"/>
            </a:lnSpc>
            <a:defRPr b="1"/>
          </a:pPr>
          <a:endParaRPr lang="en-US"/>
        </a:p>
      </dgm:t>
    </dgm:pt>
    <dgm:pt modelId="{B3DE9351-FED9-48EE-A415-262CE53A18D1}">
      <dgm:prSet custT="1"/>
      <dgm:spPr/>
      <dgm:t>
        <a:bodyPr/>
        <a:lstStyle/>
        <a:p>
          <a:pPr>
            <a:lnSpc>
              <a:spcPct val="100000"/>
            </a:lnSpc>
          </a:pPr>
          <a:endParaRPr lang="en-US" sz="2000" dirty="0"/>
        </a:p>
        <a:p>
          <a:pPr>
            <a:lnSpc>
              <a:spcPct val="100000"/>
            </a:lnSpc>
          </a:pPr>
          <a:r>
            <a:rPr lang="en-US" sz="2000" dirty="0"/>
            <a:t>Success depends on effectively balancing value and volume flows to optimize business performance.</a:t>
          </a:r>
        </a:p>
      </dgm:t>
    </dgm:pt>
    <dgm:pt modelId="{0429CE6B-CA25-41AF-BC10-4F6FFB603C3E}" type="parTrans" cxnId="{1B513F27-9530-4E9D-A1F0-E14EA3857B34}">
      <dgm:prSet/>
      <dgm:spPr/>
      <dgm:t>
        <a:bodyPr/>
        <a:lstStyle/>
        <a:p>
          <a:endParaRPr lang="en-US"/>
        </a:p>
      </dgm:t>
    </dgm:pt>
    <dgm:pt modelId="{AA1B7469-2489-43EC-8228-2E93D83D5F36}" type="sibTrans" cxnId="{1B513F27-9530-4E9D-A1F0-E14EA3857B34}">
      <dgm:prSet/>
      <dgm:spPr/>
      <dgm:t>
        <a:bodyPr/>
        <a:lstStyle/>
        <a:p>
          <a:endParaRPr lang="en-US"/>
        </a:p>
      </dgm:t>
    </dgm:pt>
    <dgm:pt modelId="{6E4D8A02-44CD-4CBF-970A-62C36318175D}">
      <dgm:prSet custT="1"/>
      <dgm:spPr/>
      <dgm:t>
        <a:bodyPr/>
        <a:lstStyle/>
        <a:p>
          <a:pPr>
            <a:lnSpc>
              <a:spcPct val="100000"/>
            </a:lnSpc>
            <a:defRPr b="1"/>
          </a:pPr>
          <a:r>
            <a:rPr lang="en-US" sz="2400" dirty="0">
              <a:solidFill>
                <a:schemeClr val="accent3">
                  <a:lumMod val="60000"/>
                  <a:lumOff val="40000"/>
                </a:schemeClr>
              </a:solidFill>
            </a:rPr>
            <a:t>Leveraging Network Effects</a:t>
          </a:r>
        </a:p>
      </dgm:t>
    </dgm:pt>
    <dgm:pt modelId="{06F8437F-12A3-4D0A-B4B5-F1247E7B2069}" type="parTrans" cxnId="{F202C8D3-B1F1-4442-A6B0-339E309E37DC}">
      <dgm:prSet/>
      <dgm:spPr/>
      <dgm:t>
        <a:bodyPr/>
        <a:lstStyle/>
        <a:p>
          <a:endParaRPr lang="en-US"/>
        </a:p>
      </dgm:t>
    </dgm:pt>
    <dgm:pt modelId="{DF21253B-363F-4253-8FA4-FC8F80D8D423}" type="sibTrans" cxnId="{F202C8D3-B1F1-4442-A6B0-339E309E37DC}">
      <dgm:prSet/>
      <dgm:spPr/>
      <dgm:t>
        <a:bodyPr/>
        <a:lstStyle/>
        <a:p>
          <a:pPr>
            <a:lnSpc>
              <a:spcPct val="100000"/>
            </a:lnSpc>
            <a:defRPr b="1"/>
          </a:pPr>
          <a:endParaRPr lang="en-US"/>
        </a:p>
      </dgm:t>
    </dgm:pt>
    <dgm:pt modelId="{5BF1DF65-B630-4CD7-930D-71074EE3C623}">
      <dgm:prSet custT="1"/>
      <dgm:spPr/>
      <dgm:t>
        <a:bodyPr/>
        <a:lstStyle/>
        <a:p>
          <a:pPr>
            <a:lnSpc>
              <a:spcPct val="100000"/>
            </a:lnSpc>
          </a:pPr>
          <a:endParaRPr lang="en-US" sz="2000" dirty="0"/>
        </a:p>
        <a:p>
          <a:pPr>
            <a:lnSpc>
              <a:spcPct val="100000"/>
            </a:lnSpc>
          </a:pPr>
          <a:r>
            <a:rPr lang="en-US" sz="2000" dirty="0"/>
            <a:t>Utilizing network effects amplifies growth and strengthens market presence for FMFX.</a:t>
          </a:r>
        </a:p>
      </dgm:t>
    </dgm:pt>
    <dgm:pt modelId="{814969E3-D760-441B-A602-55C18141933A}" type="parTrans" cxnId="{B93F4454-FC76-4DBF-977B-23B51CE72373}">
      <dgm:prSet/>
      <dgm:spPr/>
      <dgm:t>
        <a:bodyPr/>
        <a:lstStyle/>
        <a:p>
          <a:endParaRPr lang="en-US"/>
        </a:p>
      </dgm:t>
    </dgm:pt>
    <dgm:pt modelId="{94E2E869-D954-4C5F-BA76-43D1875F80C0}" type="sibTrans" cxnId="{B93F4454-FC76-4DBF-977B-23B51CE72373}">
      <dgm:prSet/>
      <dgm:spPr/>
      <dgm:t>
        <a:bodyPr/>
        <a:lstStyle/>
        <a:p>
          <a:endParaRPr lang="en-US"/>
        </a:p>
      </dgm:t>
    </dgm:pt>
    <dgm:pt modelId="{972E49B6-270F-4422-936C-45FE7CF60F7B}">
      <dgm:prSet custT="1"/>
      <dgm:spPr/>
      <dgm:t>
        <a:bodyPr/>
        <a:lstStyle/>
        <a:p>
          <a:pPr>
            <a:lnSpc>
              <a:spcPct val="100000"/>
            </a:lnSpc>
            <a:defRPr b="1"/>
          </a:pPr>
          <a:r>
            <a:rPr lang="en-US" sz="2400" dirty="0">
              <a:solidFill>
                <a:schemeClr val="accent3">
                  <a:lumMod val="60000"/>
                  <a:lumOff val="40000"/>
                </a:schemeClr>
              </a:solidFill>
            </a:rPr>
            <a:t>Tailored Corridor Strategies</a:t>
          </a:r>
        </a:p>
      </dgm:t>
    </dgm:pt>
    <dgm:pt modelId="{E094CC99-2973-46C4-8527-CEF606FCF832}" type="parTrans" cxnId="{C3A97758-93A6-4E8F-9553-F1592CE71485}">
      <dgm:prSet/>
      <dgm:spPr/>
      <dgm:t>
        <a:bodyPr/>
        <a:lstStyle/>
        <a:p>
          <a:endParaRPr lang="en-US"/>
        </a:p>
      </dgm:t>
    </dgm:pt>
    <dgm:pt modelId="{3619D388-8941-4A2B-BB54-044E3B6D135D}" type="sibTrans" cxnId="{C3A97758-93A6-4E8F-9553-F1592CE71485}">
      <dgm:prSet/>
      <dgm:spPr/>
      <dgm:t>
        <a:bodyPr/>
        <a:lstStyle/>
        <a:p>
          <a:pPr>
            <a:lnSpc>
              <a:spcPct val="100000"/>
            </a:lnSpc>
            <a:defRPr b="1"/>
          </a:pPr>
          <a:endParaRPr lang="en-US"/>
        </a:p>
      </dgm:t>
    </dgm:pt>
    <dgm:pt modelId="{729934FC-9FE2-46E6-9F89-947A0EE7A5F6}">
      <dgm:prSet custT="1"/>
      <dgm:spPr/>
      <dgm:t>
        <a:bodyPr/>
        <a:lstStyle/>
        <a:p>
          <a:pPr>
            <a:lnSpc>
              <a:spcPct val="100000"/>
            </a:lnSpc>
          </a:pPr>
          <a:endParaRPr lang="en-US" sz="2000" dirty="0"/>
        </a:p>
        <a:p>
          <a:pPr>
            <a:lnSpc>
              <a:spcPct val="100000"/>
            </a:lnSpc>
          </a:pPr>
          <a:r>
            <a:rPr lang="en-US" sz="2000" dirty="0"/>
            <a:t>Adopting customized strategies for key corridors enhances competitive advantage.</a:t>
          </a:r>
        </a:p>
      </dgm:t>
    </dgm:pt>
    <dgm:pt modelId="{3159742E-47DF-44B2-AE20-5643526F8CC5}" type="parTrans" cxnId="{188B35E5-8E8B-4E40-B498-90FCFFEB204D}">
      <dgm:prSet/>
      <dgm:spPr/>
      <dgm:t>
        <a:bodyPr/>
        <a:lstStyle/>
        <a:p>
          <a:endParaRPr lang="en-US"/>
        </a:p>
      </dgm:t>
    </dgm:pt>
    <dgm:pt modelId="{1FB3D38C-759B-4374-ABDA-AC55374B02A6}" type="sibTrans" cxnId="{188B35E5-8E8B-4E40-B498-90FCFFEB204D}">
      <dgm:prSet/>
      <dgm:spPr/>
      <dgm:t>
        <a:bodyPr/>
        <a:lstStyle/>
        <a:p>
          <a:endParaRPr lang="en-US"/>
        </a:p>
      </dgm:t>
    </dgm:pt>
    <dgm:pt modelId="{5D7EDE1C-C3DB-4784-BCC5-EA833D8AC151}">
      <dgm:prSet custT="1"/>
      <dgm:spPr/>
      <dgm:t>
        <a:bodyPr/>
        <a:lstStyle/>
        <a:p>
          <a:pPr>
            <a:lnSpc>
              <a:spcPct val="100000"/>
            </a:lnSpc>
            <a:defRPr b="1"/>
          </a:pPr>
          <a:r>
            <a:rPr lang="en-US" sz="2400" dirty="0">
              <a:solidFill>
                <a:schemeClr val="accent3">
                  <a:lumMod val="60000"/>
                  <a:lumOff val="40000"/>
                </a:schemeClr>
              </a:solidFill>
            </a:rPr>
            <a:t>Capitalizing Market Opportunities</a:t>
          </a:r>
        </a:p>
      </dgm:t>
    </dgm:pt>
    <dgm:pt modelId="{42AFE994-F5D5-4BF1-A83F-E30FC2A24402}" type="parTrans" cxnId="{88E9F4DB-0BA5-484F-AA9E-3819C644CC22}">
      <dgm:prSet/>
      <dgm:spPr/>
      <dgm:t>
        <a:bodyPr/>
        <a:lstStyle/>
        <a:p>
          <a:endParaRPr lang="en-US"/>
        </a:p>
      </dgm:t>
    </dgm:pt>
    <dgm:pt modelId="{C50148AC-8ACE-4746-B3A1-32769060A5C4}" type="sibTrans" cxnId="{88E9F4DB-0BA5-484F-AA9E-3819C644CC22}">
      <dgm:prSet/>
      <dgm:spPr/>
      <dgm:t>
        <a:bodyPr/>
        <a:lstStyle/>
        <a:p>
          <a:endParaRPr lang="en-US"/>
        </a:p>
      </dgm:t>
    </dgm:pt>
    <dgm:pt modelId="{A43D5E9F-D71C-485F-9B67-CE245C6643AC}">
      <dgm:prSet custT="1"/>
      <dgm:spPr/>
      <dgm:t>
        <a:bodyPr/>
        <a:lstStyle/>
        <a:p>
          <a:pPr>
            <a:lnSpc>
              <a:spcPct val="100000"/>
            </a:lnSpc>
          </a:pPr>
          <a:endParaRPr lang="en-US" sz="2000" dirty="0"/>
        </a:p>
        <a:p>
          <a:pPr>
            <a:lnSpc>
              <a:spcPct val="100000"/>
            </a:lnSpc>
          </a:pPr>
          <a:r>
            <a:rPr lang="en-US" sz="2000" dirty="0"/>
            <a:t>Implementing insights enables FMFX to seize emerging market opportunities and sustain growth.</a:t>
          </a:r>
        </a:p>
      </dgm:t>
    </dgm:pt>
    <dgm:pt modelId="{7BFDF98C-E22B-47C9-B95F-6298F8D06BD1}" type="parTrans" cxnId="{9FE509AD-CE4B-4ED6-813B-F0F95664C28D}">
      <dgm:prSet/>
      <dgm:spPr/>
      <dgm:t>
        <a:bodyPr/>
        <a:lstStyle/>
        <a:p>
          <a:endParaRPr lang="en-US"/>
        </a:p>
      </dgm:t>
    </dgm:pt>
    <dgm:pt modelId="{AD1E0121-4560-49F1-A0E6-5AE8C88A0A50}" type="sibTrans" cxnId="{9FE509AD-CE4B-4ED6-813B-F0F95664C28D}">
      <dgm:prSet/>
      <dgm:spPr/>
      <dgm:t>
        <a:bodyPr/>
        <a:lstStyle/>
        <a:p>
          <a:endParaRPr lang="en-US"/>
        </a:p>
      </dgm:t>
    </dgm:pt>
    <dgm:pt modelId="{A680EAC6-0864-4911-8E9C-1292C1735DA1}" type="pres">
      <dgm:prSet presAssocID="{9BED3DC9-9388-4C0E-A162-89BF3B5BA981}" presName="Name0" presStyleCnt="0">
        <dgm:presLayoutVars>
          <dgm:dir/>
          <dgm:resizeHandles val="exact"/>
        </dgm:presLayoutVars>
      </dgm:prSet>
      <dgm:spPr/>
    </dgm:pt>
    <dgm:pt modelId="{D048D2B8-9FE4-4A42-8C18-5138E7C52910}" type="pres">
      <dgm:prSet presAssocID="{BC7A55A8-A237-451C-89B3-86AF14567000}" presName="compNode" presStyleCnt="0"/>
      <dgm:spPr/>
    </dgm:pt>
    <dgm:pt modelId="{B2344E3B-15B1-4FF4-9E9B-9D148D0E4D0B}" type="pres">
      <dgm:prSet presAssocID="{BC7A55A8-A237-451C-89B3-86AF14567000}" presName="pictRect" presStyleLbl="revTx" presStyleIdx="0" presStyleCnt="8">
        <dgm:presLayoutVars>
          <dgm:chMax val="0"/>
          <dgm:bulletEnabled/>
        </dgm:presLayoutVars>
      </dgm:prSet>
      <dgm:spPr/>
    </dgm:pt>
    <dgm:pt modelId="{AE8CD053-DAE3-4131-B37F-144CA2506030}" type="pres">
      <dgm:prSet presAssocID="{BC7A55A8-A237-451C-89B3-86AF14567000}" presName="textRect" presStyleLbl="revTx" presStyleIdx="1" presStyleCnt="8" custLinFactNeighborX="494" custLinFactNeighborY="20716">
        <dgm:presLayoutVars>
          <dgm:bulletEnabled/>
        </dgm:presLayoutVars>
      </dgm:prSet>
      <dgm:spPr/>
    </dgm:pt>
    <dgm:pt modelId="{0FAA1DDD-4934-433D-88AC-1EB1209F8326}" type="pres">
      <dgm:prSet presAssocID="{0875CB17-6425-435B-94AA-2F8F5D7B6B91}" presName="sibTrans" presStyleLbl="sibTrans2D1" presStyleIdx="0" presStyleCnt="0"/>
      <dgm:spPr/>
    </dgm:pt>
    <dgm:pt modelId="{8E5E8A6B-6494-4EF3-B713-57EEA0C52CEC}" type="pres">
      <dgm:prSet presAssocID="{6E4D8A02-44CD-4CBF-970A-62C36318175D}" presName="compNode" presStyleCnt="0"/>
      <dgm:spPr/>
    </dgm:pt>
    <dgm:pt modelId="{8E874695-7E52-44B6-82A6-DAB337B8321A}" type="pres">
      <dgm:prSet presAssocID="{6E4D8A02-44CD-4CBF-970A-62C36318175D}" presName="pictRect" presStyleLbl="revTx" presStyleIdx="2" presStyleCnt="8">
        <dgm:presLayoutVars>
          <dgm:chMax val="0"/>
          <dgm:bulletEnabled/>
        </dgm:presLayoutVars>
      </dgm:prSet>
      <dgm:spPr/>
    </dgm:pt>
    <dgm:pt modelId="{0C9D038E-059D-4D9A-A8C8-B45746FFD05C}" type="pres">
      <dgm:prSet presAssocID="{6E4D8A02-44CD-4CBF-970A-62C36318175D}" presName="textRect" presStyleLbl="revTx" presStyleIdx="3" presStyleCnt="8">
        <dgm:presLayoutVars>
          <dgm:bulletEnabled/>
        </dgm:presLayoutVars>
      </dgm:prSet>
      <dgm:spPr/>
    </dgm:pt>
    <dgm:pt modelId="{8EC00211-6370-4CC9-B986-D78E6DEF1129}" type="pres">
      <dgm:prSet presAssocID="{DF21253B-363F-4253-8FA4-FC8F80D8D423}" presName="sibTrans" presStyleLbl="sibTrans2D1" presStyleIdx="0" presStyleCnt="0"/>
      <dgm:spPr/>
    </dgm:pt>
    <dgm:pt modelId="{360A14D1-1782-4DA5-A755-F9FD84CFFB93}" type="pres">
      <dgm:prSet presAssocID="{972E49B6-270F-4422-936C-45FE7CF60F7B}" presName="compNode" presStyleCnt="0"/>
      <dgm:spPr/>
    </dgm:pt>
    <dgm:pt modelId="{C1BE8133-AA8C-466A-AEB0-BF789A3C59B3}" type="pres">
      <dgm:prSet presAssocID="{972E49B6-270F-4422-936C-45FE7CF60F7B}" presName="pictRect" presStyleLbl="revTx" presStyleIdx="4" presStyleCnt="8">
        <dgm:presLayoutVars>
          <dgm:chMax val="0"/>
          <dgm:bulletEnabled/>
        </dgm:presLayoutVars>
      </dgm:prSet>
      <dgm:spPr/>
    </dgm:pt>
    <dgm:pt modelId="{823BE5D1-95C8-4044-88E4-7586842649A6}" type="pres">
      <dgm:prSet presAssocID="{972E49B6-270F-4422-936C-45FE7CF60F7B}" presName="textRect" presStyleLbl="revTx" presStyleIdx="5" presStyleCnt="8">
        <dgm:presLayoutVars>
          <dgm:bulletEnabled/>
        </dgm:presLayoutVars>
      </dgm:prSet>
      <dgm:spPr/>
    </dgm:pt>
    <dgm:pt modelId="{DD77FDCE-46CD-4F47-990E-FD30FB9FD154}" type="pres">
      <dgm:prSet presAssocID="{3619D388-8941-4A2B-BB54-044E3B6D135D}" presName="sibTrans" presStyleLbl="sibTrans2D1" presStyleIdx="0" presStyleCnt="0"/>
      <dgm:spPr/>
    </dgm:pt>
    <dgm:pt modelId="{9C56F8A8-3BBD-464A-8F97-5EC38DA9CD42}" type="pres">
      <dgm:prSet presAssocID="{5D7EDE1C-C3DB-4784-BCC5-EA833D8AC151}" presName="compNode" presStyleCnt="0"/>
      <dgm:spPr/>
    </dgm:pt>
    <dgm:pt modelId="{22FBAC08-6429-4FA4-8DB2-CD0E6A388E2A}" type="pres">
      <dgm:prSet presAssocID="{5D7EDE1C-C3DB-4784-BCC5-EA833D8AC151}" presName="pictRect" presStyleLbl="revTx" presStyleIdx="6" presStyleCnt="8">
        <dgm:presLayoutVars>
          <dgm:chMax val="0"/>
          <dgm:bulletEnabled/>
        </dgm:presLayoutVars>
      </dgm:prSet>
      <dgm:spPr/>
    </dgm:pt>
    <dgm:pt modelId="{0E23ADDF-12A0-4FAF-BE0B-DA53C788BCEA}" type="pres">
      <dgm:prSet presAssocID="{5D7EDE1C-C3DB-4784-BCC5-EA833D8AC151}" presName="textRect" presStyleLbl="revTx" presStyleIdx="7" presStyleCnt="8">
        <dgm:presLayoutVars>
          <dgm:bulletEnabled/>
        </dgm:presLayoutVars>
      </dgm:prSet>
      <dgm:spPr/>
    </dgm:pt>
  </dgm:ptLst>
  <dgm:cxnLst>
    <dgm:cxn modelId="{B822260C-A386-4492-B900-C2A02F48D087}" type="presOf" srcId="{DF21253B-363F-4253-8FA4-FC8F80D8D423}" destId="{8EC00211-6370-4CC9-B986-D78E6DEF1129}" srcOrd="0" destOrd="0" presId="urn:microsoft.com/office/officeart/2024/3/layout/hArchList1"/>
    <dgm:cxn modelId="{1B513F27-9530-4E9D-A1F0-E14EA3857B34}" srcId="{BC7A55A8-A237-451C-89B3-86AF14567000}" destId="{B3DE9351-FED9-48EE-A415-262CE53A18D1}" srcOrd="0" destOrd="0" parTransId="{0429CE6B-CA25-41AF-BC10-4F6FFB603C3E}" sibTransId="{AA1B7469-2489-43EC-8228-2E93D83D5F36}"/>
    <dgm:cxn modelId="{C7096427-1459-414E-9243-D052B3CCC970}" type="presOf" srcId="{6E4D8A02-44CD-4CBF-970A-62C36318175D}" destId="{8E874695-7E52-44B6-82A6-DAB337B8321A}" srcOrd="0" destOrd="0" presId="urn:microsoft.com/office/officeart/2024/3/layout/hArchList1"/>
    <dgm:cxn modelId="{0E1D5D40-7063-4020-B630-60B1BB49BEC3}" type="presOf" srcId="{972E49B6-270F-4422-936C-45FE7CF60F7B}" destId="{C1BE8133-AA8C-466A-AEB0-BF789A3C59B3}" srcOrd="0" destOrd="0" presId="urn:microsoft.com/office/officeart/2024/3/layout/hArchList1"/>
    <dgm:cxn modelId="{42AF6F60-EE94-4E22-AB89-AC8735B659D6}" srcId="{9BED3DC9-9388-4C0E-A162-89BF3B5BA981}" destId="{BC7A55A8-A237-451C-89B3-86AF14567000}" srcOrd="0" destOrd="0" parTransId="{ACC312C0-9126-4F37-8E4B-4D824541BEF6}" sibTransId="{0875CB17-6425-435B-94AA-2F8F5D7B6B91}"/>
    <dgm:cxn modelId="{B93F4454-FC76-4DBF-977B-23B51CE72373}" srcId="{6E4D8A02-44CD-4CBF-970A-62C36318175D}" destId="{5BF1DF65-B630-4CD7-930D-71074EE3C623}" srcOrd="0" destOrd="0" parTransId="{814969E3-D760-441B-A602-55C18141933A}" sibTransId="{94E2E869-D954-4C5F-BA76-43D1875F80C0}"/>
    <dgm:cxn modelId="{C3A97758-93A6-4E8F-9553-F1592CE71485}" srcId="{9BED3DC9-9388-4C0E-A162-89BF3B5BA981}" destId="{972E49B6-270F-4422-936C-45FE7CF60F7B}" srcOrd="2" destOrd="0" parTransId="{E094CC99-2973-46C4-8527-CEF606FCF832}" sibTransId="{3619D388-8941-4A2B-BB54-044E3B6D135D}"/>
    <dgm:cxn modelId="{E51B127A-0C32-4A55-AF36-1A6B430F497F}" type="presOf" srcId="{729934FC-9FE2-46E6-9F89-947A0EE7A5F6}" destId="{823BE5D1-95C8-4044-88E4-7586842649A6}" srcOrd="0" destOrd="0" presId="urn:microsoft.com/office/officeart/2024/3/layout/hArchList1"/>
    <dgm:cxn modelId="{7DC26484-3FC4-451D-A50C-369322A4AEEA}" type="presOf" srcId="{5BF1DF65-B630-4CD7-930D-71074EE3C623}" destId="{0C9D038E-059D-4D9A-A8C8-B45746FFD05C}" srcOrd="0" destOrd="0" presId="urn:microsoft.com/office/officeart/2024/3/layout/hArchList1"/>
    <dgm:cxn modelId="{882347AA-6490-4146-A182-1AFE2E4B9F90}" type="presOf" srcId="{0875CB17-6425-435B-94AA-2F8F5D7B6B91}" destId="{0FAA1DDD-4934-433D-88AC-1EB1209F8326}" srcOrd="0" destOrd="0" presId="urn:microsoft.com/office/officeart/2024/3/layout/hArchList1"/>
    <dgm:cxn modelId="{9FE509AD-CE4B-4ED6-813B-F0F95664C28D}" srcId="{5D7EDE1C-C3DB-4784-BCC5-EA833D8AC151}" destId="{A43D5E9F-D71C-485F-9B67-CE245C6643AC}" srcOrd="0" destOrd="0" parTransId="{7BFDF98C-E22B-47C9-B95F-6298F8D06BD1}" sibTransId="{AD1E0121-4560-49F1-A0E6-5AE8C88A0A50}"/>
    <dgm:cxn modelId="{0B80EFAF-56D9-48E5-A1F4-CA407F359391}" type="presOf" srcId="{9BED3DC9-9388-4C0E-A162-89BF3B5BA981}" destId="{A680EAC6-0864-4911-8E9C-1292C1735DA1}" srcOrd="0" destOrd="0" presId="urn:microsoft.com/office/officeart/2024/3/layout/hArchList1"/>
    <dgm:cxn modelId="{F202C8D3-B1F1-4442-A6B0-339E309E37DC}" srcId="{9BED3DC9-9388-4C0E-A162-89BF3B5BA981}" destId="{6E4D8A02-44CD-4CBF-970A-62C36318175D}" srcOrd="1" destOrd="0" parTransId="{06F8437F-12A3-4D0A-B4B5-F1247E7B2069}" sibTransId="{DF21253B-363F-4253-8FA4-FC8F80D8D423}"/>
    <dgm:cxn modelId="{88E9F4DB-0BA5-484F-AA9E-3819C644CC22}" srcId="{9BED3DC9-9388-4C0E-A162-89BF3B5BA981}" destId="{5D7EDE1C-C3DB-4784-BCC5-EA833D8AC151}" srcOrd="3" destOrd="0" parTransId="{42AFE994-F5D5-4BF1-A83F-E30FC2A24402}" sibTransId="{C50148AC-8ACE-4746-B3A1-32769060A5C4}"/>
    <dgm:cxn modelId="{0553F6DD-E365-4648-AA0F-FCB0452F7CED}" type="presOf" srcId="{5D7EDE1C-C3DB-4784-BCC5-EA833D8AC151}" destId="{22FBAC08-6429-4FA4-8DB2-CD0E6A388E2A}" srcOrd="0" destOrd="0" presId="urn:microsoft.com/office/officeart/2024/3/layout/hArchList1"/>
    <dgm:cxn modelId="{BA3995E1-4AD6-4C84-A008-8F4743D0D7D4}" type="presOf" srcId="{3619D388-8941-4A2B-BB54-044E3B6D135D}" destId="{DD77FDCE-46CD-4F47-990E-FD30FB9FD154}" srcOrd="0" destOrd="0" presId="urn:microsoft.com/office/officeart/2024/3/layout/hArchList1"/>
    <dgm:cxn modelId="{188B35E5-8E8B-4E40-B498-90FCFFEB204D}" srcId="{972E49B6-270F-4422-936C-45FE7CF60F7B}" destId="{729934FC-9FE2-46E6-9F89-947A0EE7A5F6}" srcOrd="0" destOrd="0" parTransId="{3159742E-47DF-44B2-AE20-5643526F8CC5}" sibTransId="{1FB3D38C-759B-4374-ABDA-AC55374B02A6}"/>
    <dgm:cxn modelId="{287D41F2-5FBD-4742-B4D3-4A9587EF7C5C}" type="presOf" srcId="{B3DE9351-FED9-48EE-A415-262CE53A18D1}" destId="{AE8CD053-DAE3-4131-B37F-144CA2506030}" srcOrd="0" destOrd="0" presId="urn:microsoft.com/office/officeart/2024/3/layout/hArchList1"/>
    <dgm:cxn modelId="{03C1D6F8-C308-4799-ACE3-CF0FBF4AE486}" type="presOf" srcId="{A43D5E9F-D71C-485F-9B67-CE245C6643AC}" destId="{0E23ADDF-12A0-4FAF-BE0B-DA53C788BCEA}" srcOrd="0" destOrd="0" presId="urn:microsoft.com/office/officeart/2024/3/layout/hArchList1"/>
    <dgm:cxn modelId="{D6A36FF9-8DEC-4A04-B9AE-699A4BCAF09F}" type="presOf" srcId="{BC7A55A8-A237-451C-89B3-86AF14567000}" destId="{B2344E3B-15B1-4FF4-9E9B-9D148D0E4D0B}" srcOrd="0" destOrd="0" presId="urn:microsoft.com/office/officeart/2024/3/layout/hArchList1"/>
    <dgm:cxn modelId="{5E3CF925-3191-4828-B561-723B21B3809B}" type="presParOf" srcId="{A680EAC6-0864-4911-8E9C-1292C1735DA1}" destId="{D048D2B8-9FE4-4A42-8C18-5138E7C52910}" srcOrd="0" destOrd="0" presId="urn:microsoft.com/office/officeart/2024/3/layout/hArchList1"/>
    <dgm:cxn modelId="{20BF43CF-CD4E-4897-9615-F445F95D64D8}" type="presParOf" srcId="{D048D2B8-9FE4-4A42-8C18-5138E7C52910}" destId="{B2344E3B-15B1-4FF4-9E9B-9D148D0E4D0B}" srcOrd="0" destOrd="0" presId="urn:microsoft.com/office/officeart/2024/3/layout/hArchList1"/>
    <dgm:cxn modelId="{32DBEA4E-D84B-4A04-9EA2-6692C06EEA91}" type="presParOf" srcId="{D048D2B8-9FE4-4A42-8C18-5138E7C52910}" destId="{AE8CD053-DAE3-4131-B37F-144CA2506030}" srcOrd="1" destOrd="0" presId="urn:microsoft.com/office/officeart/2024/3/layout/hArchList1"/>
    <dgm:cxn modelId="{1F2881FB-D784-4DF0-98DE-5F0523A07201}" type="presParOf" srcId="{A680EAC6-0864-4911-8E9C-1292C1735DA1}" destId="{0FAA1DDD-4934-433D-88AC-1EB1209F8326}" srcOrd="1" destOrd="0" presId="urn:microsoft.com/office/officeart/2024/3/layout/hArchList1"/>
    <dgm:cxn modelId="{A4D756EF-8394-4CDE-BEEC-477AFC96B1D5}" type="presParOf" srcId="{A680EAC6-0864-4911-8E9C-1292C1735DA1}" destId="{8E5E8A6B-6494-4EF3-B713-57EEA0C52CEC}" srcOrd="2" destOrd="0" presId="urn:microsoft.com/office/officeart/2024/3/layout/hArchList1"/>
    <dgm:cxn modelId="{1D01B202-887A-4909-AA41-0343A1FE18C1}" type="presParOf" srcId="{8E5E8A6B-6494-4EF3-B713-57EEA0C52CEC}" destId="{8E874695-7E52-44B6-82A6-DAB337B8321A}" srcOrd="0" destOrd="0" presId="urn:microsoft.com/office/officeart/2024/3/layout/hArchList1"/>
    <dgm:cxn modelId="{E03C1CFA-6A3B-4961-A9F0-892A3D2D61FF}" type="presParOf" srcId="{8E5E8A6B-6494-4EF3-B713-57EEA0C52CEC}" destId="{0C9D038E-059D-4D9A-A8C8-B45746FFD05C}" srcOrd="1" destOrd="0" presId="urn:microsoft.com/office/officeart/2024/3/layout/hArchList1"/>
    <dgm:cxn modelId="{719A97C0-2D31-47D6-BD86-2F9507DDCF00}" type="presParOf" srcId="{A680EAC6-0864-4911-8E9C-1292C1735DA1}" destId="{8EC00211-6370-4CC9-B986-D78E6DEF1129}" srcOrd="3" destOrd="0" presId="urn:microsoft.com/office/officeart/2024/3/layout/hArchList1"/>
    <dgm:cxn modelId="{D7CE92B3-DDBA-4084-B88C-9AC25BF689F0}" type="presParOf" srcId="{A680EAC6-0864-4911-8E9C-1292C1735DA1}" destId="{360A14D1-1782-4DA5-A755-F9FD84CFFB93}" srcOrd="4" destOrd="0" presId="urn:microsoft.com/office/officeart/2024/3/layout/hArchList1"/>
    <dgm:cxn modelId="{ACB93814-9B0E-4265-91D8-41B6EB8B2BFF}" type="presParOf" srcId="{360A14D1-1782-4DA5-A755-F9FD84CFFB93}" destId="{C1BE8133-AA8C-466A-AEB0-BF789A3C59B3}" srcOrd="0" destOrd="0" presId="urn:microsoft.com/office/officeart/2024/3/layout/hArchList1"/>
    <dgm:cxn modelId="{33D6B998-B12E-4AF4-9105-AE2A01AB2372}" type="presParOf" srcId="{360A14D1-1782-4DA5-A755-F9FD84CFFB93}" destId="{823BE5D1-95C8-4044-88E4-7586842649A6}" srcOrd="1" destOrd="0" presId="urn:microsoft.com/office/officeart/2024/3/layout/hArchList1"/>
    <dgm:cxn modelId="{A4477D20-DBF6-4FF9-9F08-FD7F88687609}" type="presParOf" srcId="{A680EAC6-0864-4911-8E9C-1292C1735DA1}" destId="{DD77FDCE-46CD-4F47-990E-FD30FB9FD154}" srcOrd="5" destOrd="0" presId="urn:microsoft.com/office/officeart/2024/3/layout/hArchList1"/>
    <dgm:cxn modelId="{11E172E8-FA89-47EA-92E4-C026315B2B3F}" type="presParOf" srcId="{A680EAC6-0864-4911-8E9C-1292C1735DA1}" destId="{9C56F8A8-3BBD-464A-8F97-5EC38DA9CD42}" srcOrd="6" destOrd="0" presId="urn:microsoft.com/office/officeart/2024/3/layout/hArchList1"/>
    <dgm:cxn modelId="{EA29C1A0-D3BB-413E-9BCD-8CEE841AD62B}" type="presParOf" srcId="{9C56F8A8-3BBD-464A-8F97-5EC38DA9CD42}" destId="{22FBAC08-6429-4FA4-8DB2-CD0E6A388E2A}" srcOrd="0" destOrd="0" presId="urn:microsoft.com/office/officeart/2024/3/layout/hArchList1"/>
    <dgm:cxn modelId="{FC14A471-80F1-4876-8740-2EF7D2F748D3}" type="presParOf" srcId="{9C56F8A8-3BBD-464A-8F97-5EC38DA9CD42}" destId="{0E23ADDF-12A0-4FAF-BE0B-DA53C788BCEA}" srcOrd="1" destOrd="0" presId="urn:microsoft.com/office/officeart/2024/3/layout/hArc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344E3B-15B1-4FF4-9E9B-9D148D0E4D0B}">
      <dsp:nvSpPr>
        <dsp:cNvPr id="0" name=""/>
        <dsp:cNvSpPr/>
      </dsp:nvSpPr>
      <dsp:spPr>
        <a:xfrm>
          <a:off x="0" y="0"/>
          <a:ext cx="2510898" cy="1004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30480" rIns="30480" bIns="30480" numCol="1" spcCol="1270" anchor="t" anchorCtr="0">
          <a:noAutofit/>
        </a:bodyPr>
        <a:lstStyle/>
        <a:p>
          <a:pPr marL="0" lvl="0" indent="0" algn="l" defTabSz="1066800">
            <a:lnSpc>
              <a:spcPct val="100000"/>
            </a:lnSpc>
            <a:spcBef>
              <a:spcPct val="0"/>
            </a:spcBef>
            <a:spcAft>
              <a:spcPct val="35000"/>
            </a:spcAft>
            <a:buNone/>
            <a:defRPr b="1"/>
          </a:pPr>
          <a:r>
            <a:rPr lang="en-US" sz="2400" kern="1200" dirty="0">
              <a:solidFill>
                <a:schemeClr val="accent3">
                  <a:lumMod val="60000"/>
                  <a:lumOff val="40000"/>
                </a:schemeClr>
              </a:solidFill>
            </a:rPr>
            <a:t>Balancing Value and Volume</a:t>
          </a:r>
        </a:p>
      </dsp:txBody>
      <dsp:txXfrm>
        <a:off x="0" y="0"/>
        <a:ext cx="2510898" cy="1004359"/>
      </dsp:txXfrm>
    </dsp:sp>
    <dsp:sp modelId="{AE8CD053-DAE3-4131-B37F-144CA2506030}">
      <dsp:nvSpPr>
        <dsp:cNvPr id="0" name=""/>
        <dsp:cNvSpPr/>
      </dsp:nvSpPr>
      <dsp:spPr>
        <a:xfrm>
          <a:off x="12403" y="1005341"/>
          <a:ext cx="2510898" cy="3126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5400" rIns="25400" bIns="25400" numCol="1" spcCol="1270" anchor="t" anchorCtr="0">
          <a:noAutofit/>
        </a:bodyPr>
        <a:lstStyle/>
        <a:p>
          <a:pPr marL="0" lvl="0" indent="0" algn="l" defTabSz="889000">
            <a:lnSpc>
              <a:spcPct val="100000"/>
            </a:lnSpc>
            <a:spcBef>
              <a:spcPct val="0"/>
            </a:spcBef>
            <a:spcAft>
              <a:spcPct val="35000"/>
            </a:spcAft>
            <a:buNone/>
          </a:pPr>
          <a:endParaRPr lang="en-US" sz="2000" kern="1200" dirty="0"/>
        </a:p>
        <a:p>
          <a:pPr marL="0" lvl="0" indent="0" algn="l" defTabSz="889000">
            <a:lnSpc>
              <a:spcPct val="100000"/>
            </a:lnSpc>
            <a:spcBef>
              <a:spcPct val="0"/>
            </a:spcBef>
            <a:spcAft>
              <a:spcPct val="35000"/>
            </a:spcAft>
            <a:buNone/>
          </a:pPr>
          <a:r>
            <a:rPr lang="en-US" sz="2000" kern="1200" dirty="0"/>
            <a:t>Success depends on effectively balancing value and volume flows to optimize business performance.</a:t>
          </a:r>
        </a:p>
      </dsp:txBody>
      <dsp:txXfrm>
        <a:off x="12403" y="1005341"/>
        <a:ext cx="2510898" cy="3126545"/>
      </dsp:txXfrm>
    </dsp:sp>
    <dsp:sp modelId="{8E874695-7E52-44B6-82A6-DAB337B8321A}">
      <dsp:nvSpPr>
        <dsp:cNvPr id="0" name=""/>
        <dsp:cNvSpPr/>
      </dsp:nvSpPr>
      <dsp:spPr>
        <a:xfrm>
          <a:off x="2761988" y="0"/>
          <a:ext cx="2510898" cy="1004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30480" rIns="30480" bIns="30480" numCol="1" spcCol="1270" anchor="t" anchorCtr="0">
          <a:noAutofit/>
        </a:bodyPr>
        <a:lstStyle/>
        <a:p>
          <a:pPr marL="0" lvl="0" indent="0" algn="l" defTabSz="1066800">
            <a:lnSpc>
              <a:spcPct val="100000"/>
            </a:lnSpc>
            <a:spcBef>
              <a:spcPct val="0"/>
            </a:spcBef>
            <a:spcAft>
              <a:spcPct val="35000"/>
            </a:spcAft>
            <a:buNone/>
            <a:defRPr b="1"/>
          </a:pPr>
          <a:r>
            <a:rPr lang="en-US" sz="2400" kern="1200" dirty="0">
              <a:solidFill>
                <a:schemeClr val="accent3">
                  <a:lumMod val="60000"/>
                  <a:lumOff val="40000"/>
                </a:schemeClr>
              </a:solidFill>
            </a:rPr>
            <a:t>Leveraging Network Effects</a:t>
          </a:r>
        </a:p>
      </dsp:txBody>
      <dsp:txXfrm>
        <a:off x="2761988" y="0"/>
        <a:ext cx="2510898" cy="1004359"/>
      </dsp:txXfrm>
    </dsp:sp>
    <dsp:sp modelId="{0C9D038E-059D-4D9A-A8C8-B45746FFD05C}">
      <dsp:nvSpPr>
        <dsp:cNvPr id="0" name=""/>
        <dsp:cNvSpPr/>
      </dsp:nvSpPr>
      <dsp:spPr>
        <a:xfrm>
          <a:off x="2761988" y="1004359"/>
          <a:ext cx="2510898" cy="3126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5400" rIns="25400" bIns="25400" numCol="1" spcCol="1270" anchor="t" anchorCtr="0">
          <a:noAutofit/>
        </a:bodyPr>
        <a:lstStyle/>
        <a:p>
          <a:pPr marL="0" lvl="0" indent="0" algn="l" defTabSz="889000">
            <a:lnSpc>
              <a:spcPct val="100000"/>
            </a:lnSpc>
            <a:spcBef>
              <a:spcPct val="0"/>
            </a:spcBef>
            <a:spcAft>
              <a:spcPct val="35000"/>
            </a:spcAft>
            <a:buNone/>
          </a:pPr>
          <a:endParaRPr lang="en-US" sz="2000" kern="1200" dirty="0"/>
        </a:p>
        <a:p>
          <a:pPr marL="0" lvl="0" indent="0" algn="l" defTabSz="889000">
            <a:lnSpc>
              <a:spcPct val="100000"/>
            </a:lnSpc>
            <a:spcBef>
              <a:spcPct val="0"/>
            </a:spcBef>
            <a:spcAft>
              <a:spcPct val="35000"/>
            </a:spcAft>
            <a:buNone/>
          </a:pPr>
          <a:r>
            <a:rPr lang="en-US" sz="2000" kern="1200" dirty="0"/>
            <a:t>Utilizing network effects amplifies growth and strengthens market presence for FMFX.</a:t>
          </a:r>
        </a:p>
      </dsp:txBody>
      <dsp:txXfrm>
        <a:off x="2761988" y="1004359"/>
        <a:ext cx="2510898" cy="3126545"/>
      </dsp:txXfrm>
    </dsp:sp>
    <dsp:sp modelId="{C1BE8133-AA8C-466A-AEB0-BF789A3C59B3}">
      <dsp:nvSpPr>
        <dsp:cNvPr id="0" name=""/>
        <dsp:cNvSpPr/>
      </dsp:nvSpPr>
      <dsp:spPr>
        <a:xfrm>
          <a:off x="5523976" y="0"/>
          <a:ext cx="2510898" cy="1004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30480" rIns="30480" bIns="30480" numCol="1" spcCol="1270" anchor="t" anchorCtr="0">
          <a:noAutofit/>
        </a:bodyPr>
        <a:lstStyle/>
        <a:p>
          <a:pPr marL="0" lvl="0" indent="0" algn="l" defTabSz="1066800">
            <a:lnSpc>
              <a:spcPct val="100000"/>
            </a:lnSpc>
            <a:spcBef>
              <a:spcPct val="0"/>
            </a:spcBef>
            <a:spcAft>
              <a:spcPct val="35000"/>
            </a:spcAft>
            <a:buNone/>
            <a:defRPr b="1"/>
          </a:pPr>
          <a:r>
            <a:rPr lang="en-US" sz="2400" kern="1200" dirty="0">
              <a:solidFill>
                <a:schemeClr val="accent3">
                  <a:lumMod val="60000"/>
                  <a:lumOff val="40000"/>
                </a:schemeClr>
              </a:solidFill>
            </a:rPr>
            <a:t>Tailored Corridor Strategies</a:t>
          </a:r>
        </a:p>
      </dsp:txBody>
      <dsp:txXfrm>
        <a:off x="5523976" y="0"/>
        <a:ext cx="2510898" cy="1004359"/>
      </dsp:txXfrm>
    </dsp:sp>
    <dsp:sp modelId="{823BE5D1-95C8-4044-88E4-7586842649A6}">
      <dsp:nvSpPr>
        <dsp:cNvPr id="0" name=""/>
        <dsp:cNvSpPr/>
      </dsp:nvSpPr>
      <dsp:spPr>
        <a:xfrm>
          <a:off x="5523976" y="1004359"/>
          <a:ext cx="2510898" cy="3126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5400" rIns="25400" bIns="25400" numCol="1" spcCol="1270" anchor="t" anchorCtr="0">
          <a:noAutofit/>
        </a:bodyPr>
        <a:lstStyle/>
        <a:p>
          <a:pPr marL="0" lvl="0" indent="0" algn="l" defTabSz="889000">
            <a:lnSpc>
              <a:spcPct val="100000"/>
            </a:lnSpc>
            <a:spcBef>
              <a:spcPct val="0"/>
            </a:spcBef>
            <a:spcAft>
              <a:spcPct val="35000"/>
            </a:spcAft>
            <a:buNone/>
          </a:pPr>
          <a:endParaRPr lang="en-US" sz="2000" kern="1200" dirty="0"/>
        </a:p>
        <a:p>
          <a:pPr marL="0" lvl="0" indent="0" algn="l" defTabSz="889000">
            <a:lnSpc>
              <a:spcPct val="100000"/>
            </a:lnSpc>
            <a:spcBef>
              <a:spcPct val="0"/>
            </a:spcBef>
            <a:spcAft>
              <a:spcPct val="35000"/>
            </a:spcAft>
            <a:buNone/>
          </a:pPr>
          <a:r>
            <a:rPr lang="en-US" sz="2000" kern="1200" dirty="0"/>
            <a:t>Adopting customized strategies for key corridors enhances competitive advantage.</a:t>
          </a:r>
        </a:p>
      </dsp:txBody>
      <dsp:txXfrm>
        <a:off x="5523976" y="1004359"/>
        <a:ext cx="2510898" cy="3126545"/>
      </dsp:txXfrm>
    </dsp:sp>
    <dsp:sp modelId="{22FBAC08-6429-4FA4-8DB2-CD0E6A388E2A}">
      <dsp:nvSpPr>
        <dsp:cNvPr id="0" name=""/>
        <dsp:cNvSpPr/>
      </dsp:nvSpPr>
      <dsp:spPr>
        <a:xfrm>
          <a:off x="8285965" y="0"/>
          <a:ext cx="2510898" cy="1004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30480" rIns="30480" bIns="30480" numCol="1" spcCol="1270" anchor="t" anchorCtr="0">
          <a:noAutofit/>
        </a:bodyPr>
        <a:lstStyle/>
        <a:p>
          <a:pPr marL="0" lvl="0" indent="0" algn="l" defTabSz="1066800">
            <a:lnSpc>
              <a:spcPct val="100000"/>
            </a:lnSpc>
            <a:spcBef>
              <a:spcPct val="0"/>
            </a:spcBef>
            <a:spcAft>
              <a:spcPct val="35000"/>
            </a:spcAft>
            <a:buNone/>
            <a:defRPr b="1"/>
          </a:pPr>
          <a:r>
            <a:rPr lang="en-US" sz="2400" kern="1200" dirty="0">
              <a:solidFill>
                <a:schemeClr val="accent3">
                  <a:lumMod val="60000"/>
                  <a:lumOff val="40000"/>
                </a:schemeClr>
              </a:solidFill>
            </a:rPr>
            <a:t>Capitalizing Market Opportunities</a:t>
          </a:r>
        </a:p>
      </dsp:txBody>
      <dsp:txXfrm>
        <a:off x="8285965" y="0"/>
        <a:ext cx="2510898" cy="1004359"/>
      </dsp:txXfrm>
    </dsp:sp>
    <dsp:sp modelId="{0E23ADDF-12A0-4FAF-BE0B-DA53C788BCEA}">
      <dsp:nvSpPr>
        <dsp:cNvPr id="0" name=""/>
        <dsp:cNvSpPr/>
      </dsp:nvSpPr>
      <dsp:spPr>
        <a:xfrm>
          <a:off x="8285965" y="1004359"/>
          <a:ext cx="2510898" cy="3126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5400" rIns="25400" bIns="25400" numCol="1" spcCol="1270" anchor="t" anchorCtr="0">
          <a:noAutofit/>
        </a:bodyPr>
        <a:lstStyle/>
        <a:p>
          <a:pPr marL="0" lvl="0" indent="0" algn="l" defTabSz="889000">
            <a:lnSpc>
              <a:spcPct val="100000"/>
            </a:lnSpc>
            <a:spcBef>
              <a:spcPct val="0"/>
            </a:spcBef>
            <a:spcAft>
              <a:spcPct val="35000"/>
            </a:spcAft>
            <a:buNone/>
          </a:pPr>
          <a:endParaRPr lang="en-US" sz="2000" kern="1200" dirty="0"/>
        </a:p>
        <a:p>
          <a:pPr marL="0" lvl="0" indent="0" algn="l" defTabSz="889000">
            <a:lnSpc>
              <a:spcPct val="100000"/>
            </a:lnSpc>
            <a:spcBef>
              <a:spcPct val="0"/>
            </a:spcBef>
            <a:spcAft>
              <a:spcPct val="35000"/>
            </a:spcAft>
            <a:buNone/>
          </a:pPr>
          <a:r>
            <a:rPr lang="en-US" sz="2000" kern="1200" dirty="0"/>
            <a:t>Implementing insights enables FMFX to seize emerging market opportunities and sustain growth.</a:t>
          </a:r>
        </a:p>
      </dsp:txBody>
      <dsp:txXfrm>
        <a:off x="8285965" y="1004359"/>
        <a:ext cx="2510898" cy="3126545"/>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jpeg>
</file>

<file path=ppt/media/image18.jpeg>
</file>

<file path=ppt/media/image19.jpg>
</file>

<file path=ppt/media/image2.jpeg>
</file>

<file path=ppt/media/image3.png>
</file>

<file path=ppt/media/image4.jpe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52B8B-8AA3-413C-8CBC-11C45F345228}" type="datetimeFigureOut">
              <a:rPr lang="en-GB" smtClean="0"/>
              <a:t>28/09/2025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304F88-8839-49F5-A163-E5FF8FD63196}" type="slidenum">
              <a:rPr lang="en-GB" smtClean="0"/>
              <a:t>‹#›</a:t>
            </a:fld>
            <a:endParaRPr lang="en-GB"/>
          </a:p>
        </p:txBody>
      </p:sp>
    </p:spTree>
    <p:extLst>
      <p:ext uri="{BB962C8B-B14F-4D97-AF65-F5344CB8AC3E}">
        <p14:creationId xmlns:p14="http://schemas.microsoft.com/office/powerpoint/2010/main" val="1379326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AI-generated content may be incorrect.
---
This presentation provides an in-depth analysis of FMFX flows, focusing on value and volume metrics. We explore updated observations, market opportunities, and strategic recommendations to optimize corridors and enhance FMFX's market position.
</a:t>
            </a:r>
          </a:p>
        </p:txBody>
      </p:sp>
      <p:sp>
        <p:nvSpPr>
          <p:cNvPr id="4" name="Slide Number Placeholder 3"/>
          <p:cNvSpPr>
            <a:spLocks noGrp="1"/>
          </p:cNvSpPr>
          <p:nvPr>
            <p:ph type="sldNum" sz="quarter" idx="5"/>
          </p:nvPr>
        </p:nvSpPr>
        <p:spPr/>
        <p:txBody>
          <a:bodyPr/>
          <a:lstStyle/>
          <a:p>
            <a:fld id="{FB5C834A-DA83-4C62-8B50-57E34CB38940}" type="slidenum">
              <a:rPr lang="en-GB" smtClean="0"/>
              <a:t>1</a:t>
            </a:fld>
            <a:endParaRPr lang="en-GB"/>
          </a:p>
        </p:txBody>
      </p:sp>
    </p:spTree>
    <p:extLst>
      <p:ext uri="{BB962C8B-B14F-4D97-AF65-F5344CB8AC3E}">
        <p14:creationId xmlns:p14="http://schemas.microsoft.com/office/powerpoint/2010/main" val="18092962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44276-4A8B-7310-667D-3601805733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01F7F2-4E25-4E64-3A30-7BFF3A14D07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0D4EDD2-03AC-5FF1-62F8-A335708AD52C}"/>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B41FA055-D28E-E72B-B77D-AD70EFB456BF}"/>
              </a:ext>
            </a:extLst>
          </p:cNvPr>
          <p:cNvSpPr>
            <a:spLocks noGrp="1"/>
          </p:cNvSpPr>
          <p:nvPr>
            <p:ph type="sldNum" sz="quarter" idx="5"/>
          </p:nvPr>
        </p:nvSpPr>
        <p:spPr/>
        <p:txBody>
          <a:bodyPr/>
          <a:lstStyle/>
          <a:p>
            <a:fld id="{FB5C834A-DA83-4C62-8B50-57E34CB38940}" type="slidenum">
              <a:rPr lang="en-GB" smtClean="0"/>
              <a:t>10</a:t>
            </a:fld>
            <a:endParaRPr lang="en-GB"/>
          </a:p>
        </p:txBody>
      </p:sp>
    </p:spTree>
    <p:extLst>
      <p:ext uri="{BB962C8B-B14F-4D97-AF65-F5344CB8AC3E}">
        <p14:creationId xmlns:p14="http://schemas.microsoft.com/office/powerpoint/2010/main" val="1499092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024C5B-EBA8-085C-1FDA-B149C6C81A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E7E8E4-D625-09C2-FCA9-F066ACB5DBAB}"/>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A63C7BDB-8C9E-E9BD-9128-86CD02C5B57A}"/>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80A8EA3A-A68E-7CF5-D6DE-252F4DA5DBF5}"/>
              </a:ext>
            </a:extLst>
          </p:cNvPr>
          <p:cNvSpPr>
            <a:spLocks noGrp="1"/>
          </p:cNvSpPr>
          <p:nvPr>
            <p:ph type="sldNum" sz="quarter" idx="5"/>
          </p:nvPr>
        </p:nvSpPr>
        <p:spPr/>
        <p:txBody>
          <a:bodyPr/>
          <a:lstStyle/>
          <a:p>
            <a:fld id="{FB5C834A-DA83-4C62-8B50-57E34CB38940}" type="slidenum">
              <a:rPr lang="en-GB" smtClean="0"/>
              <a:t>11</a:t>
            </a:fld>
            <a:endParaRPr lang="en-GB"/>
          </a:p>
        </p:txBody>
      </p:sp>
    </p:spTree>
    <p:extLst>
      <p:ext uri="{BB962C8B-B14F-4D97-AF65-F5344CB8AC3E}">
        <p14:creationId xmlns:p14="http://schemas.microsoft.com/office/powerpoint/2010/main" val="1967239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9BC5D1-481B-3135-C6E1-AA736D3D9B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B385F3-6629-312C-7F33-9D9633BDA445}"/>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B03A9C97-BF8A-7272-B3F8-FF005746B037}"/>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6B7C23BE-CD14-F5C5-56C6-C4CCD7448A06}"/>
              </a:ext>
            </a:extLst>
          </p:cNvPr>
          <p:cNvSpPr>
            <a:spLocks noGrp="1"/>
          </p:cNvSpPr>
          <p:nvPr>
            <p:ph type="sldNum" sz="quarter" idx="5"/>
          </p:nvPr>
        </p:nvSpPr>
        <p:spPr/>
        <p:txBody>
          <a:bodyPr/>
          <a:lstStyle/>
          <a:p>
            <a:fld id="{FB5C834A-DA83-4C62-8B50-57E34CB38940}" type="slidenum">
              <a:rPr lang="en-GB" smtClean="0"/>
              <a:t>12</a:t>
            </a:fld>
            <a:endParaRPr lang="en-GB"/>
          </a:p>
        </p:txBody>
      </p:sp>
    </p:spTree>
    <p:extLst>
      <p:ext uri="{BB962C8B-B14F-4D97-AF65-F5344CB8AC3E}">
        <p14:creationId xmlns:p14="http://schemas.microsoft.com/office/powerpoint/2010/main" val="21079892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2096B-236B-08EE-769F-D19077C067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B78E0-B8BD-0302-E1C1-8969E8731B59}"/>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7726DEDD-C7F8-76E4-B7A2-C5EAFAF3F100}"/>
              </a:ext>
            </a:extLst>
          </p:cNvPr>
          <p:cNvSpPr>
            <a:spLocks noGrp="1"/>
          </p:cNvSpPr>
          <p:nvPr>
            <p:ph type="body" idx="1"/>
          </p:nvPr>
        </p:nvSpPr>
        <p:spPr/>
        <p:txBody>
          <a:bodyPr/>
          <a:lstStyle/>
          <a:p>
            <a:r>
              <a:rPr lang="en-GB"/>
              <a:t>This section highlights the contrast between high-value and high-volume corridors, emphasizing a winning strategy that combines revenue generation and customer stickiness. The key takeaway is to adopt a tailored approach for corridor optimization to maximize FMFX's effectiveness.</a:t>
            </a:r>
          </a:p>
        </p:txBody>
      </p:sp>
      <p:sp>
        <p:nvSpPr>
          <p:cNvPr id="4" name="Slide Number Placeholder 3">
            <a:extLst>
              <a:ext uri="{FF2B5EF4-FFF2-40B4-BE49-F238E27FC236}">
                <a16:creationId xmlns:a16="http://schemas.microsoft.com/office/drawing/2014/main" id="{EF742391-23DA-2CEF-1C0E-C8E4E7D061D1}"/>
              </a:ext>
            </a:extLst>
          </p:cNvPr>
          <p:cNvSpPr>
            <a:spLocks noGrp="1"/>
          </p:cNvSpPr>
          <p:nvPr>
            <p:ph type="sldNum" sz="quarter" idx="5"/>
          </p:nvPr>
        </p:nvSpPr>
        <p:spPr/>
        <p:txBody>
          <a:bodyPr/>
          <a:lstStyle/>
          <a:p>
            <a:fld id="{FB5C834A-DA83-4C62-8B50-57E34CB38940}" type="slidenum">
              <a:rPr lang="en-GB" smtClean="0"/>
              <a:t>13</a:t>
            </a:fld>
            <a:endParaRPr lang="en-GB"/>
          </a:p>
        </p:txBody>
      </p:sp>
    </p:spTree>
    <p:extLst>
      <p:ext uri="{BB962C8B-B14F-4D97-AF65-F5344CB8AC3E}">
        <p14:creationId xmlns:p14="http://schemas.microsoft.com/office/powerpoint/2010/main" val="3225917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Inflows predominantly originate from Great Britain, the US, and Ireland, directed towards African Payment Service Providers, indicating key markets and corridors for FMFX focus.</a:t>
            </a:r>
          </a:p>
        </p:txBody>
      </p:sp>
      <p:sp>
        <p:nvSpPr>
          <p:cNvPr id="4" name="Slide Number Placeholder 3"/>
          <p:cNvSpPr>
            <a:spLocks noGrp="1"/>
          </p:cNvSpPr>
          <p:nvPr>
            <p:ph type="sldNum" sz="quarter" idx="5"/>
          </p:nvPr>
        </p:nvSpPr>
        <p:spPr/>
        <p:txBody>
          <a:bodyPr/>
          <a:lstStyle/>
          <a:p>
            <a:fld id="{FB5C834A-DA83-4C62-8B50-57E34CB38940}" type="slidenum">
              <a:rPr lang="en-GB" smtClean="0"/>
              <a:t>14</a:t>
            </a:fld>
            <a:endParaRPr lang="en-GB"/>
          </a:p>
        </p:txBody>
      </p:sp>
    </p:spTree>
    <p:extLst>
      <p:ext uri="{BB962C8B-B14F-4D97-AF65-F5344CB8AC3E}">
        <p14:creationId xmlns:p14="http://schemas.microsoft.com/office/powerpoint/2010/main" val="809936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9B91E9-C8A7-DCE1-64E4-C7F4DBBBCD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79BE53-5C6E-BAF7-2A93-E207CAB4CE8D}"/>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1F91212A-BF2B-2453-758C-8BDB29E0DAC9}"/>
              </a:ext>
            </a:extLst>
          </p:cNvPr>
          <p:cNvSpPr>
            <a:spLocks noGrp="1"/>
          </p:cNvSpPr>
          <p:nvPr>
            <p:ph type="body" idx="1"/>
          </p:nvPr>
        </p:nvSpPr>
        <p:spPr/>
        <p:txBody>
          <a:bodyPr/>
          <a:lstStyle/>
          <a:p>
            <a:r>
              <a:rPr lang="en-GB"/>
              <a:t>This section highlights the contrast between high-value and high-volume corridors, emphasizing a winning strategy that combines revenue generation and customer stickiness. The key takeaway is to adopt a tailored approach for corridor optimization to maximize FMFX's effectiveness.</a:t>
            </a:r>
          </a:p>
        </p:txBody>
      </p:sp>
      <p:sp>
        <p:nvSpPr>
          <p:cNvPr id="4" name="Slide Number Placeholder 3">
            <a:extLst>
              <a:ext uri="{FF2B5EF4-FFF2-40B4-BE49-F238E27FC236}">
                <a16:creationId xmlns:a16="http://schemas.microsoft.com/office/drawing/2014/main" id="{87906608-484C-9570-E1EB-3877FC25DC40}"/>
              </a:ext>
            </a:extLst>
          </p:cNvPr>
          <p:cNvSpPr>
            <a:spLocks noGrp="1"/>
          </p:cNvSpPr>
          <p:nvPr>
            <p:ph type="sldNum" sz="quarter" idx="5"/>
          </p:nvPr>
        </p:nvSpPr>
        <p:spPr/>
        <p:txBody>
          <a:bodyPr/>
          <a:lstStyle/>
          <a:p>
            <a:fld id="{FB5C834A-DA83-4C62-8B50-57E34CB38940}" type="slidenum">
              <a:rPr lang="en-GB" smtClean="0"/>
              <a:t>15</a:t>
            </a:fld>
            <a:endParaRPr lang="en-GB"/>
          </a:p>
        </p:txBody>
      </p:sp>
    </p:spTree>
    <p:extLst>
      <p:ext uri="{BB962C8B-B14F-4D97-AF65-F5344CB8AC3E}">
        <p14:creationId xmlns:p14="http://schemas.microsoft.com/office/powerpoint/2010/main" val="3140969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B5C834A-DA83-4C62-8B50-57E34CB38940}" type="slidenum">
              <a:rPr lang="en-GB" smtClean="0"/>
              <a:t>16</a:t>
            </a:fld>
            <a:endParaRPr lang="en-GB"/>
          </a:p>
        </p:txBody>
      </p:sp>
    </p:spTree>
    <p:extLst>
      <p:ext uri="{BB962C8B-B14F-4D97-AF65-F5344CB8AC3E}">
        <p14:creationId xmlns:p14="http://schemas.microsoft.com/office/powerpoint/2010/main" val="14847981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C1D2D-4654-D729-675F-37F4E9FF48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3F7C9E-8C0D-4B85-3CF8-0D9075A2DC2B}"/>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945FA5FA-F6A9-CC3B-4F44-6AD74B01CFDE}"/>
              </a:ext>
            </a:extLst>
          </p:cNvPr>
          <p:cNvSpPr>
            <a:spLocks noGrp="1"/>
          </p:cNvSpPr>
          <p:nvPr>
            <p:ph type="body" idx="1"/>
          </p:nvPr>
        </p:nvSpPr>
        <p:spPr/>
        <p:txBody>
          <a:bodyPr/>
          <a:lstStyle/>
          <a:p>
            <a:r>
              <a:rPr lang="en-GB"/>
              <a:t>This section highlights the contrast between high-value and high-volume corridors, emphasizing a winning strategy that combines revenue generation and customer stickiness. The key takeaway is to adopt a tailored approach for corridor optimization to maximize FMFX's effectiveness.</a:t>
            </a:r>
          </a:p>
        </p:txBody>
      </p:sp>
      <p:sp>
        <p:nvSpPr>
          <p:cNvPr id="4" name="Slide Number Placeholder 3">
            <a:extLst>
              <a:ext uri="{FF2B5EF4-FFF2-40B4-BE49-F238E27FC236}">
                <a16:creationId xmlns:a16="http://schemas.microsoft.com/office/drawing/2014/main" id="{716BF268-722D-341C-2E3C-69361611ADE2}"/>
              </a:ext>
            </a:extLst>
          </p:cNvPr>
          <p:cNvSpPr>
            <a:spLocks noGrp="1"/>
          </p:cNvSpPr>
          <p:nvPr>
            <p:ph type="sldNum" sz="quarter" idx="5"/>
          </p:nvPr>
        </p:nvSpPr>
        <p:spPr/>
        <p:txBody>
          <a:bodyPr/>
          <a:lstStyle/>
          <a:p>
            <a:fld id="{FB5C834A-DA83-4C62-8B50-57E34CB38940}" type="slidenum">
              <a:rPr lang="en-GB" smtClean="0"/>
              <a:t>17</a:t>
            </a:fld>
            <a:endParaRPr lang="en-GB"/>
          </a:p>
        </p:txBody>
      </p:sp>
    </p:spTree>
    <p:extLst>
      <p:ext uri="{BB962C8B-B14F-4D97-AF65-F5344CB8AC3E}">
        <p14:creationId xmlns:p14="http://schemas.microsoft.com/office/powerpoint/2010/main" val="172812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Flutterwave, founded in Africa, operates a robust digital payments platform with strong funding and valuation, positioning it as a leading remitter in high-value corridors.</a:t>
            </a:r>
          </a:p>
        </p:txBody>
      </p:sp>
      <p:sp>
        <p:nvSpPr>
          <p:cNvPr id="4" name="Slide Number Placeholder 3"/>
          <p:cNvSpPr>
            <a:spLocks noGrp="1"/>
          </p:cNvSpPr>
          <p:nvPr>
            <p:ph type="sldNum" sz="quarter" idx="5"/>
          </p:nvPr>
        </p:nvSpPr>
        <p:spPr/>
        <p:txBody>
          <a:bodyPr/>
          <a:lstStyle/>
          <a:p>
            <a:fld id="{FB5C834A-DA83-4C62-8B50-57E34CB38940}" type="slidenum">
              <a:rPr lang="en-GB" smtClean="0"/>
              <a:t>18</a:t>
            </a:fld>
            <a:endParaRPr lang="en-GB"/>
          </a:p>
        </p:txBody>
      </p:sp>
    </p:spTree>
    <p:extLst>
      <p:ext uri="{BB962C8B-B14F-4D97-AF65-F5344CB8AC3E}">
        <p14:creationId xmlns:p14="http://schemas.microsoft.com/office/powerpoint/2010/main" val="2011320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2DD3DB-9745-2EA4-858E-9E95803C8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763AAE-75EE-C011-C89E-67E7CFE31674}"/>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021B33DA-DAB4-0EE6-F3F0-BBCADFB3F500}"/>
              </a:ext>
            </a:extLst>
          </p:cNvPr>
          <p:cNvSpPr>
            <a:spLocks noGrp="1"/>
          </p:cNvSpPr>
          <p:nvPr>
            <p:ph type="body" idx="1"/>
          </p:nvPr>
        </p:nvSpPr>
        <p:spPr/>
        <p:txBody>
          <a:bodyPr/>
          <a:lstStyle/>
          <a:p>
            <a:r>
              <a:rPr lang="en-GB"/>
              <a:t>This section highlights the contrast between high-value and high-volume corridors, emphasizing a winning strategy that combines revenue generation and customer stickiness. The key takeaway is to adopt a tailored approach for corridor optimization to maximize FMFX's effectiveness.</a:t>
            </a:r>
          </a:p>
        </p:txBody>
      </p:sp>
      <p:sp>
        <p:nvSpPr>
          <p:cNvPr id="4" name="Slide Number Placeholder 3">
            <a:extLst>
              <a:ext uri="{FF2B5EF4-FFF2-40B4-BE49-F238E27FC236}">
                <a16:creationId xmlns:a16="http://schemas.microsoft.com/office/drawing/2014/main" id="{21DB60A4-302C-A97E-C242-AC857EC574B3}"/>
              </a:ext>
            </a:extLst>
          </p:cNvPr>
          <p:cNvSpPr>
            <a:spLocks noGrp="1"/>
          </p:cNvSpPr>
          <p:nvPr>
            <p:ph type="sldNum" sz="quarter" idx="5"/>
          </p:nvPr>
        </p:nvSpPr>
        <p:spPr/>
        <p:txBody>
          <a:bodyPr/>
          <a:lstStyle/>
          <a:p>
            <a:fld id="{FB5C834A-DA83-4C62-8B50-57E34CB38940}" type="slidenum">
              <a:rPr lang="en-GB" smtClean="0"/>
              <a:t>19</a:t>
            </a:fld>
            <a:endParaRPr lang="en-GB"/>
          </a:p>
        </p:txBody>
      </p:sp>
    </p:spTree>
    <p:extLst>
      <p:ext uri="{BB962C8B-B14F-4D97-AF65-F5344CB8AC3E}">
        <p14:creationId xmlns:p14="http://schemas.microsoft.com/office/powerpoint/2010/main" val="1135655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We'll begin with a strategic overview of FMFX flows, followed by detailed value versus volume analyses of top remitters and beneficiaries. Then, we explore network effects, geographic and behavioral flow mapping, enhanced corridor opportunities, deep dives into key players, and conclude with strategic takeaways.</a:t>
            </a:r>
          </a:p>
        </p:txBody>
      </p:sp>
      <p:sp>
        <p:nvSpPr>
          <p:cNvPr id="4" name="Slide Number Placeholder 3"/>
          <p:cNvSpPr>
            <a:spLocks noGrp="1"/>
          </p:cNvSpPr>
          <p:nvPr>
            <p:ph type="sldNum" sz="quarter" idx="5"/>
          </p:nvPr>
        </p:nvSpPr>
        <p:spPr/>
        <p:txBody>
          <a:bodyPr/>
          <a:lstStyle/>
          <a:p>
            <a:fld id="{FB5C834A-DA83-4C62-8B50-57E34CB38940}" type="slidenum">
              <a:rPr lang="en-GB" smtClean="0"/>
              <a:t>2</a:t>
            </a:fld>
            <a:endParaRPr lang="en-GB"/>
          </a:p>
        </p:txBody>
      </p:sp>
    </p:spTree>
    <p:extLst>
      <p:ext uri="{BB962C8B-B14F-4D97-AF65-F5344CB8AC3E}">
        <p14:creationId xmlns:p14="http://schemas.microsoft.com/office/powerpoint/2010/main" val="26465476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Coinbase boasts strong revenues, holds EU passporting rights, and is licensed under MiCA regulations, enhancing its credibility and operational scope in Europe.</a:t>
            </a:r>
          </a:p>
        </p:txBody>
      </p:sp>
      <p:sp>
        <p:nvSpPr>
          <p:cNvPr id="4" name="Slide Number Placeholder 3"/>
          <p:cNvSpPr>
            <a:spLocks noGrp="1"/>
          </p:cNvSpPr>
          <p:nvPr>
            <p:ph type="sldNum" sz="quarter" idx="5"/>
          </p:nvPr>
        </p:nvSpPr>
        <p:spPr/>
        <p:txBody>
          <a:bodyPr/>
          <a:lstStyle/>
          <a:p>
            <a:fld id="{FB5C834A-DA83-4C62-8B50-57E34CB38940}" type="slidenum">
              <a:rPr lang="en-GB" smtClean="0"/>
              <a:t>20</a:t>
            </a:fld>
            <a:endParaRPr lang="en-GB"/>
          </a:p>
        </p:txBody>
      </p:sp>
    </p:spTree>
    <p:extLst>
      <p:ext uri="{BB962C8B-B14F-4D97-AF65-F5344CB8AC3E}">
        <p14:creationId xmlns:p14="http://schemas.microsoft.com/office/powerpoint/2010/main" val="37889040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4C6C20-27C7-4B7A-5AC4-977E231929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239C22-5B2D-322E-AD3E-9034A0AC8CD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3A1E5820-4B08-548F-E1FE-89F6559F469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F9CE6EE-E08E-C565-B7C3-F5918756FEFD}"/>
              </a:ext>
            </a:extLst>
          </p:cNvPr>
          <p:cNvSpPr>
            <a:spLocks noGrp="1"/>
          </p:cNvSpPr>
          <p:nvPr>
            <p:ph type="sldNum" sz="quarter" idx="5"/>
          </p:nvPr>
        </p:nvSpPr>
        <p:spPr/>
        <p:txBody>
          <a:bodyPr/>
          <a:lstStyle/>
          <a:p>
            <a:fld id="{FB5C834A-DA83-4C62-8B50-57E34CB38940}" type="slidenum">
              <a:rPr lang="en-GB" smtClean="0"/>
              <a:t>21</a:t>
            </a:fld>
            <a:endParaRPr lang="en-GB"/>
          </a:p>
        </p:txBody>
      </p:sp>
    </p:spTree>
    <p:extLst>
      <p:ext uri="{BB962C8B-B14F-4D97-AF65-F5344CB8AC3E}">
        <p14:creationId xmlns:p14="http://schemas.microsoft.com/office/powerpoint/2010/main" val="17047384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Prioritizing corridors with significant monetary value enhances FMFX’s revenue base, enabling investment in technology and service quality improvements.</a:t>
            </a:r>
          </a:p>
        </p:txBody>
      </p:sp>
      <p:sp>
        <p:nvSpPr>
          <p:cNvPr id="4" name="Slide Number Placeholder 3"/>
          <p:cNvSpPr>
            <a:spLocks noGrp="1"/>
          </p:cNvSpPr>
          <p:nvPr>
            <p:ph type="sldNum" sz="quarter" idx="5"/>
          </p:nvPr>
        </p:nvSpPr>
        <p:spPr/>
        <p:txBody>
          <a:bodyPr/>
          <a:lstStyle/>
          <a:p>
            <a:fld id="{FB5C834A-DA83-4C62-8B50-57E34CB38940}" type="slidenum">
              <a:rPr lang="en-GB" smtClean="0"/>
              <a:t>22</a:t>
            </a:fld>
            <a:endParaRPr lang="en-GB"/>
          </a:p>
        </p:txBody>
      </p:sp>
    </p:spTree>
    <p:extLst>
      <p:ext uri="{BB962C8B-B14F-4D97-AF65-F5344CB8AC3E}">
        <p14:creationId xmlns:p14="http://schemas.microsoft.com/office/powerpoint/2010/main" val="42283778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Fostering frequent transactions in high-volume corridors increases customer retention and cross-selling opportunities, supporting long-term growth.</a:t>
            </a:r>
          </a:p>
        </p:txBody>
      </p:sp>
      <p:sp>
        <p:nvSpPr>
          <p:cNvPr id="4" name="Slide Number Placeholder 3"/>
          <p:cNvSpPr>
            <a:spLocks noGrp="1"/>
          </p:cNvSpPr>
          <p:nvPr>
            <p:ph type="sldNum" sz="quarter" idx="5"/>
          </p:nvPr>
        </p:nvSpPr>
        <p:spPr/>
        <p:txBody>
          <a:bodyPr/>
          <a:lstStyle/>
          <a:p>
            <a:fld id="{FB5C834A-DA83-4C62-8B50-57E34CB38940}" type="slidenum">
              <a:rPr lang="en-GB" smtClean="0"/>
              <a:t>23</a:t>
            </a:fld>
            <a:endParaRPr lang="en-GB"/>
          </a:p>
        </p:txBody>
      </p:sp>
    </p:spTree>
    <p:extLst>
      <p:ext uri="{BB962C8B-B14F-4D97-AF65-F5344CB8AC3E}">
        <p14:creationId xmlns:p14="http://schemas.microsoft.com/office/powerpoint/2010/main" val="28552120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Recommendations include enhancing treasury and API automation, developing shared counterparty networks, and tailoring strategies to corridor-specific dynamics to drive FMFX expansion.</a:t>
            </a:r>
          </a:p>
        </p:txBody>
      </p:sp>
      <p:sp>
        <p:nvSpPr>
          <p:cNvPr id="4" name="Slide Number Placeholder 3"/>
          <p:cNvSpPr>
            <a:spLocks noGrp="1"/>
          </p:cNvSpPr>
          <p:nvPr>
            <p:ph type="sldNum" sz="quarter" idx="5"/>
          </p:nvPr>
        </p:nvSpPr>
        <p:spPr/>
        <p:txBody>
          <a:bodyPr/>
          <a:lstStyle/>
          <a:p>
            <a:fld id="{FB5C834A-DA83-4C62-8B50-57E34CB38940}" type="slidenum">
              <a:rPr lang="en-GB" smtClean="0"/>
              <a:t>24</a:t>
            </a:fld>
            <a:endParaRPr lang="en-GB"/>
          </a:p>
        </p:txBody>
      </p:sp>
    </p:spTree>
    <p:extLst>
      <p:ext uri="{BB962C8B-B14F-4D97-AF65-F5344CB8AC3E}">
        <p14:creationId xmlns:p14="http://schemas.microsoft.com/office/powerpoint/2010/main" val="35743889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FMFX's success hinges on balancing value and volume flows, leveraging network effects, and adopting tailored strategies for key corridors. Implementing these insights positions FMFX to capitalize on emerging market opportunities and sustain competitive advantage.</a:t>
            </a:r>
          </a:p>
        </p:txBody>
      </p:sp>
      <p:sp>
        <p:nvSpPr>
          <p:cNvPr id="4" name="Slide Number Placeholder 3"/>
          <p:cNvSpPr>
            <a:spLocks noGrp="1"/>
          </p:cNvSpPr>
          <p:nvPr>
            <p:ph type="sldNum" sz="quarter" idx="5"/>
          </p:nvPr>
        </p:nvSpPr>
        <p:spPr/>
        <p:txBody>
          <a:bodyPr/>
          <a:lstStyle/>
          <a:p>
            <a:fld id="{FB5C834A-DA83-4C62-8B50-57E34CB38940}" type="slidenum">
              <a:rPr lang="en-GB" smtClean="0"/>
              <a:t>25</a:t>
            </a:fld>
            <a:endParaRPr lang="en-GB"/>
          </a:p>
        </p:txBody>
      </p:sp>
    </p:spTree>
    <p:extLst>
      <p:ext uri="{BB962C8B-B14F-4D97-AF65-F5344CB8AC3E}">
        <p14:creationId xmlns:p14="http://schemas.microsoft.com/office/powerpoint/2010/main" val="15957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This section highlights the contrast between high-value and high-volume corridors, emphasizing a winning strategy that combines revenue generation and customer stickiness. The key takeaway is to adopt a tailored approach for corridor optimization to maximize FMFX's effectiveness.</a:t>
            </a:r>
          </a:p>
        </p:txBody>
      </p:sp>
      <p:sp>
        <p:nvSpPr>
          <p:cNvPr id="4" name="Slide Number Placeholder 3"/>
          <p:cNvSpPr>
            <a:spLocks noGrp="1"/>
          </p:cNvSpPr>
          <p:nvPr>
            <p:ph type="sldNum" sz="quarter" idx="5"/>
          </p:nvPr>
        </p:nvSpPr>
        <p:spPr/>
        <p:txBody>
          <a:bodyPr/>
          <a:lstStyle/>
          <a:p>
            <a:fld id="{FB5C834A-DA83-4C62-8B50-57E34CB38940}" type="slidenum">
              <a:rPr lang="en-GB" smtClean="0"/>
              <a:t>3</a:t>
            </a:fld>
            <a:endParaRPr lang="en-GB"/>
          </a:p>
        </p:txBody>
      </p:sp>
    </p:spTree>
    <p:extLst>
      <p:ext uri="{BB962C8B-B14F-4D97-AF65-F5344CB8AC3E}">
        <p14:creationId xmlns:p14="http://schemas.microsoft.com/office/powerpoint/2010/main" val="159589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r>
              <a:rPr lang="en-GB"/>
              <a:t>High-value corridors generate significant revenue but may have lower transaction volumes, while high-volume corridors create customer stickiness through frequent transactions but may have lower per-transaction value. Understanding this contrast is crucial for strategic corridor management.</a:t>
            </a:r>
          </a:p>
        </p:txBody>
      </p:sp>
      <p:sp>
        <p:nvSpPr>
          <p:cNvPr id="4" name="Slide Number Placeholder 3"/>
          <p:cNvSpPr>
            <a:spLocks noGrp="1"/>
          </p:cNvSpPr>
          <p:nvPr>
            <p:ph type="sldNum" sz="quarter" idx="5"/>
          </p:nvPr>
        </p:nvSpPr>
        <p:spPr/>
        <p:txBody>
          <a:bodyPr/>
          <a:lstStyle/>
          <a:p>
            <a:fld id="{FB5C834A-DA83-4C62-8B50-57E34CB38940}" type="slidenum">
              <a:rPr lang="en-GB" smtClean="0"/>
              <a:t>4</a:t>
            </a:fld>
            <a:endParaRPr lang="en-GB"/>
          </a:p>
        </p:txBody>
      </p:sp>
    </p:spTree>
    <p:extLst>
      <p:ext uri="{BB962C8B-B14F-4D97-AF65-F5344CB8AC3E}">
        <p14:creationId xmlns:p14="http://schemas.microsoft.com/office/powerpoint/2010/main" val="1724251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B5C834A-DA83-4C62-8B50-57E34CB38940}" type="slidenum">
              <a:rPr lang="en-GB" smtClean="0"/>
              <a:t>5</a:t>
            </a:fld>
            <a:endParaRPr lang="en-GB"/>
          </a:p>
        </p:txBody>
      </p:sp>
    </p:spTree>
    <p:extLst>
      <p:ext uri="{BB962C8B-B14F-4D97-AF65-F5344CB8AC3E}">
        <p14:creationId xmlns:p14="http://schemas.microsoft.com/office/powerpoint/2010/main" val="420689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B5C834A-DA83-4C62-8B50-57E34CB38940}" type="slidenum">
              <a:rPr lang="en-GB" smtClean="0"/>
              <a:t>6</a:t>
            </a:fld>
            <a:endParaRPr lang="en-GB"/>
          </a:p>
        </p:txBody>
      </p:sp>
    </p:spTree>
    <p:extLst>
      <p:ext uri="{BB962C8B-B14F-4D97-AF65-F5344CB8AC3E}">
        <p14:creationId xmlns:p14="http://schemas.microsoft.com/office/powerpoint/2010/main" val="2501459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GB"/>
          </a:p>
        </p:txBody>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B5C834A-DA83-4C62-8B50-57E34CB38940}" type="slidenum">
              <a:rPr lang="en-GB" smtClean="0"/>
              <a:t>7</a:t>
            </a:fld>
            <a:endParaRPr lang="en-GB"/>
          </a:p>
        </p:txBody>
      </p:sp>
    </p:spTree>
    <p:extLst>
      <p:ext uri="{BB962C8B-B14F-4D97-AF65-F5344CB8AC3E}">
        <p14:creationId xmlns:p14="http://schemas.microsoft.com/office/powerpoint/2010/main" val="746018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19B41-B1CC-8327-8CC6-149C782766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804AA9-48CC-3BC0-70CC-9A924FDE049B}"/>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F00F855-54CB-AB25-B8D6-4F8C33439C7D}"/>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258148E0-42B0-8197-BF9B-D783D1385567}"/>
              </a:ext>
            </a:extLst>
          </p:cNvPr>
          <p:cNvSpPr>
            <a:spLocks noGrp="1"/>
          </p:cNvSpPr>
          <p:nvPr>
            <p:ph type="sldNum" sz="quarter" idx="5"/>
          </p:nvPr>
        </p:nvSpPr>
        <p:spPr/>
        <p:txBody>
          <a:bodyPr/>
          <a:lstStyle/>
          <a:p>
            <a:fld id="{FB5C834A-DA83-4C62-8B50-57E34CB38940}" type="slidenum">
              <a:rPr lang="en-GB" smtClean="0"/>
              <a:t>8</a:t>
            </a:fld>
            <a:endParaRPr lang="en-GB"/>
          </a:p>
        </p:txBody>
      </p:sp>
    </p:spTree>
    <p:extLst>
      <p:ext uri="{BB962C8B-B14F-4D97-AF65-F5344CB8AC3E}">
        <p14:creationId xmlns:p14="http://schemas.microsoft.com/office/powerpoint/2010/main" val="3372301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307884-1281-A170-DCB0-71E4EF9278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5CC599-7142-C7FB-C325-368F0A9EF34F}"/>
              </a:ext>
            </a:extLst>
          </p:cNvPr>
          <p:cNvSpPr>
            <a:spLocks noGrp="1" noRot="1" noChangeAspect="1"/>
          </p:cNvSpPr>
          <p:nvPr>
            <p:ph type="sldImg"/>
          </p:nvPr>
        </p:nvSpPr>
        <p:spPr/>
        <p:txBody>
          <a:bodyPr/>
          <a:lstStyle/>
          <a:p>
            <a:endParaRPr lang="en-GB"/>
          </a:p>
        </p:txBody>
      </p:sp>
      <p:sp>
        <p:nvSpPr>
          <p:cNvPr id="3" name="Notes Placeholder 2">
            <a:extLst>
              <a:ext uri="{FF2B5EF4-FFF2-40B4-BE49-F238E27FC236}">
                <a16:creationId xmlns:a16="http://schemas.microsoft.com/office/drawing/2014/main" id="{D543C7BA-6723-01BF-6237-66481E8DB053}"/>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EDFC907-A5A6-084B-7FED-BF78BEDA47B8}"/>
              </a:ext>
            </a:extLst>
          </p:cNvPr>
          <p:cNvSpPr>
            <a:spLocks noGrp="1"/>
          </p:cNvSpPr>
          <p:nvPr>
            <p:ph type="sldNum" sz="quarter" idx="5"/>
          </p:nvPr>
        </p:nvSpPr>
        <p:spPr/>
        <p:txBody>
          <a:bodyPr/>
          <a:lstStyle/>
          <a:p>
            <a:fld id="{FB5C834A-DA83-4C62-8B50-57E34CB38940}" type="slidenum">
              <a:rPr lang="en-GB" smtClean="0"/>
              <a:t>9</a:t>
            </a:fld>
            <a:endParaRPr lang="en-GB"/>
          </a:p>
        </p:txBody>
      </p:sp>
    </p:spTree>
    <p:extLst>
      <p:ext uri="{BB962C8B-B14F-4D97-AF65-F5344CB8AC3E}">
        <p14:creationId xmlns:p14="http://schemas.microsoft.com/office/powerpoint/2010/main" val="3977130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9/28/2025</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0806963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9/28/2025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30706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9/28/2025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022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9/28/2025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02179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9/28/2025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41722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rgbClr val="651C2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9/28/2025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61876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9/28/2025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09435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9/28/2025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435264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9/28/2025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54853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9/28/2025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62322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9/28/2025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65855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fld id="{57E0CF6C-748E-4B7A-BC8B-3011EF78ED13}" type="datetime1">
              <a:rPr lang="en-US" smtClean="0"/>
              <a:pPr/>
              <a:t>9/28/2025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7680952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chart" Target="../charts/char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png"/><Relationship Id="rId7" Type="http://schemas.openxmlformats.org/officeDocument/2006/relationships/hyperlink" Target="https://newsgpt.ai/2023/03/20/africa-could-be-split-in-two-by-formation-of-new-ocean-say-geologists/"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8.jpe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8.jp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hyperlink" Target="https://investorplace.com/2024/02/7-no-brainer-growth-stocks-to-add-to-your-portfolio-asap/" TargetMode="External"/><Relationship Id="rId5" Type="http://schemas.openxmlformats.org/officeDocument/2006/relationships/image" Target="../media/image19.jp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5.png"/><Relationship Id="rId7" Type="http://schemas.openxmlformats.org/officeDocument/2006/relationships/diagramColors" Target="../diagrams/colors1.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chart" Target="../charts/char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B614023-3F38-44EB-8ABB-B52E5B9E22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4" name="Rectangle 23">
            <a:extLst>
              <a:ext uri="{FF2B5EF4-FFF2-40B4-BE49-F238E27FC236}">
                <a16:creationId xmlns:a16="http://schemas.microsoft.com/office/drawing/2014/main" id="{8C5F9310-ED3E-45B9-9D97-AC0F2C8900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Blurred financial stock market data and graph">
            <a:extLst>
              <a:ext uri="{FF2B5EF4-FFF2-40B4-BE49-F238E27FC236}">
                <a16:creationId xmlns:a16="http://schemas.microsoft.com/office/drawing/2014/main" id="{F9390383-A8E3-4896-AA4A-A3668AA4539C}"/>
              </a:ext>
            </a:extLst>
          </p:cNvPr>
          <p:cNvPicPr>
            <a:picLocks noChangeAspect="1"/>
          </p:cNvPicPr>
          <p:nvPr/>
        </p:nvPicPr>
        <p:blipFill>
          <a:blip r:embed="rId3">
            <a:alphaModFix/>
          </a:blip>
          <a:srcRect t="6034" b="10957"/>
          <a:stretch>
            <a:fillRect/>
          </a:stretch>
        </p:blipFill>
        <p:spPr>
          <a:xfrm>
            <a:off x="20" y="1376"/>
            <a:ext cx="12191980" cy="6856624"/>
          </a:xfrm>
          <a:prstGeom prst="rect">
            <a:avLst/>
          </a:prstGeom>
        </p:spPr>
      </p:pic>
      <p:sp>
        <p:nvSpPr>
          <p:cNvPr id="26" name="Rectangle 25">
            <a:extLst>
              <a:ext uri="{FF2B5EF4-FFF2-40B4-BE49-F238E27FC236}">
                <a16:creationId xmlns:a16="http://schemas.microsoft.com/office/drawing/2014/main" id="{8D2A0DB3-EF43-4032-9B27-954E12CCB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3124261"/>
            <a:ext cx="12188952" cy="3732362"/>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1EF3D5-60B5-3E98-CA5B-0EA5F4064006}"/>
              </a:ext>
            </a:extLst>
          </p:cNvPr>
          <p:cNvSpPr>
            <a:spLocks noGrp="1"/>
          </p:cNvSpPr>
          <p:nvPr>
            <p:ph type="ctrTitle"/>
          </p:nvPr>
        </p:nvSpPr>
        <p:spPr>
          <a:xfrm>
            <a:off x="996275" y="3523512"/>
            <a:ext cx="6198566" cy="2603208"/>
          </a:xfrm>
        </p:spPr>
        <p:txBody>
          <a:bodyPr anchor="b">
            <a:normAutofit/>
          </a:bodyPr>
          <a:lstStyle/>
          <a:p>
            <a:pPr algn="l">
              <a:lnSpc>
                <a:spcPct val="90000"/>
              </a:lnSpc>
            </a:pPr>
            <a:r>
              <a:rPr lang="en-GB" sz="4200">
                <a:solidFill>
                  <a:srgbClr val="FFFFFF"/>
                </a:solidFill>
              </a:rPr>
              <a:t>FMFX Flow Dynamics: Unlocking Value &amp; Volume Opportunities</a:t>
            </a:r>
          </a:p>
        </p:txBody>
      </p:sp>
      <p:sp>
        <p:nvSpPr>
          <p:cNvPr id="3" name="Subtitle 2">
            <a:extLst>
              <a:ext uri="{FF2B5EF4-FFF2-40B4-BE49-F238E27FC236}">
                <a16:creationId xmlns:a16="http://schemas.microsoft.com/office/drawing/2014/main" id="{67D2012D-C258-782A-96ED-98078D3C038C}"/>
              </a:ext>
            </a:extLst>
          </p:cNvPr>
          <p:cNvSpPr>
            <a:spLocks noGrp="1"/>
          </p:cNvSpPr>
          <p:nvPr>
            <p:ph type="subTitle" idx="1"/>
          </p:nvPr>
        </p:nvSpPr>
        <p:spPr>
          <a:xfrm>
            <a:off x="7369593" y="3509735"/>
            <a:ext cx="3630442" cy="2647966"/>
          </a:xfrm>
        </p:spPr>
        <p:txBody>
          <a:bodyPr anchor="b">
            <a:normAutofit/>
          </a:bodyPr>
          <a:lstStyle/>
          <a:p>
            <a:pPr algn="l"/>
            <a:r>
              <a:rPr lang="en-GB" sz="2200" dirty="0">
                <a:solidFill>
                  <a:srgbClr val="FFFFFF"/>
                </a:solidFill>
              </a:rPr>
              <a:t>By: Ahmad Mathusin</a:t>
            </a:r>
          </a:p>
          <a:p>
            <a:pPr algn="l"/>
            <a:r>
              <a:rPr lang="en-GB" sz="2200" dirty="0">
                <a:solidFill>
                  <a:srgbClr val="FFFFFF"/>
                </a:solidFill>
              </a:rPr>
              <a:t>Date: 28/09/2025</a:t>
            </a:r>
          </a:p>
        </p:txBody>
      </p:sp>
    </p:spTree>
    <p:extLst>
      <p:ext uri="{BB962C8B-B14F-4D97-AF65-F5344CB8AC3E}">
        <p14:creationId xmlns:p14="http://schemas.microsoft.com/office/powerpoint/2010/main" val="224805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par>
                                <p:cTn id="16" presetID="10" presetClass="entr" presetSubtype="0" fill="hold" grpId="1" nodeType="withEffect">
                                  <p:stCondLst>
                                    <p:cond delay="250"/>
                                  </p:stCondLst>
                                  <p:iterate type="lt">
                                    <p:tmPct val="10000"/>
                                  </p:iterate>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69F03D2-EBDA-3A0B-CE20-B2E64460E526}"/>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AFD69E20-E5EF-4AFF-81E8-7CF41220F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BAF9C3E-36AF-8B9B-1F9A-A0887CD2958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5CD5D084-A0EA-4FAF-F44F-92136FF2A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BE869A0B-55F1-E306-1EDE-6763904F7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45E9A08A-5273-CC63-626F-5861401C6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3979127A-8106-D856-462F-0F5AD15A29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354D3E30-2A20-FD89-9595-A6EF32C40613}"/>
              </a:ext>
            </a:extLst>
          </p:cNvPr>
          <p:cNvSpPr/>
          <p:nvPr/>
        </p:nvSpPr>
        <p:spPr>
          <a:xfrm>
            <a:off x="-178560" y="0"/>
            <a:ext cx="12367502" cy="6858005"/>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18020BB2-5798-5E76-85E1-77A583F1385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385762" y="2017503"/>
            <a:ext cx="5495926" cy="4511722"/>
          </a:xfrm>
        </p:spPr>
        <p:txBody>
          <a:bodyPr>
            <a:noAutofit/>
          </a:bodyPr>
          <a:lstStyle/>
          <a:p>
            <a:pPr marL="0" indent="0">
              <a:spcBef>
                <a:spcPts val="2500"/>
              </a:spcBef>
              <a:buFont typeface="Arial" panose="020B0604020202020204" pitchFamily="34" charset="0"/>
              <a:buNone/>
            </a:pPr>
            <a:r>
              <a:rPr lang="en-GB" sz="2000" b="1" dirty="0">
                <a:solidFill>
                  <a:schemeClr val="accent3">
                    <a:lumMod val="60000"/>
                    <a:lumOff val="40000"/>
                  </a:schemeClr>
                </a:solidFill>
              </a:rPr>
              <a:t>Leading Value Outflows</a:t>
            </a:r>
          </a:p>
          <a:p>
            <a:pPr marL="0" lvl="1" indent="0">
              <a:buNone/>
            </a:pPr>
            <a:r>
              <a:rPr lang="en-GB" sz="2000" dirty="0">
                <a:solidFill>
                  <a:schemeClr val="tx2"/>
                </a:solidFill>
              </a:rPr>
              <a:t>Bitstamp leads value outflows significantly with almost 700M, followed by Kraken (439M) and Coinbase (212M)</a:t>
            </a:r>
          </a:p>
          <a:p>
            <a:pPr marL="0" lvl="1" indent="0">
              <a:buNone/>
            </a:pPr>
            <a:endParaRPr lang="en-GB" sz="2000" b="1" dirty="0">
              <a:solidFill>
                <a:schemeClr val="tx2"/>
              </a:solidFill>
            </a:endParaRPr>
          </a:p>
          <a:p>
            <a:pPr marL="0" lvl="1" indent="0">
              <a:buFont typeface="Arial" panose="020B0604020202020204" pitchFamily="34" charset="0"/>
              <a:buNone/>
            </a:pPr>
            <a:r>
              <a:rPr lang="en-GB" sz="2000" b="1" dirty="0">
                <a:solidFill>
                  <a:schemeClr val="accent3">
                    <a:lumMod val="60000"/>
                    <a:lumOff val="40000"/>
                  </a:schemeClr>
                </a:solidFill>
              </a:rPr>
              <a:t>Top Transaction Volumes</a:t>
            </a:r>
          </a:p>
          <a:p>
            <a:pPr marL="0" lvl="1" indent="0">
              <a:buNone/>
            </a:pPr>
            <a:r>
              <a:rPr lang="en-GB" sz="2000" dirty="0">
                <a:solidFill>
                  <a:schemeClr val="tx2"/>
                </a:solidFill>
              </a:rPr>
              <a:t>Coinbase leads transaction volumes with 617 transactions, followed by Bitstamp (533) and Kraken (436)</a:t>
            </a:r>
          </a:p>
          <a:p>
            <a:pPr marL="0" lvl="1" indent="0">
              <a:buNone/>
            </a:pPr>
            <a:endParaRPr lang="en-GB" sz="2000" dirty="0">
              <a:solidFill>
                <a:schemeClr val="tx2"/>
              </a:solidFill>
            </a:endParaRPr>
          </a:p>
        </p:txBody>
      </p:sp>
      <p:graphicFrame>
        <p:nvGraphicFramePr>
          <p:cNvPr id="6" name="Chart 5">
            <a:extLst>
              <a:ext uri="{FF2B5EF4-FFF2-40B4-BE49-F238E27FC236}">
                <a16:creationId xmlns:a16="http://schemas.microsoft.com/office/drawing/2014/main" id="{832EF9FC-7448-7FCF-3B7B-AFF5F32F868E}"/>
              </a:ext>
            </a:extLst>
          </p:cNvPr>
          <p:cNvGraphicFramePr>
            <a:graphicFrameLocks/>
          </p:cNvGraphicFramePr>
          <p:nvPr>
            <p:extLst>
              <p:ext uri="{D42A27DB-BD31-4B8C-83A1-F6EECF244321}">
                <p14:modId xmlns:p14="http://schemas.microsoft.com/office/powerpoint/2010/main" val="948460878"/>
              </p:ext>
            </p:extLst>
          </p:nvPr>
        </p:nvGraphicFramePr>
        <p:xfrm>
          <a:off x="6267450" y="1661122"/>
          <a:ext cx="5358168" cy="4831799"/>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1">
            <a:extLst>
              <a:ext uri="{FF2B5EF4-FFF2-40B4-BE49-F238E27FC236}">
                <a16:creationId xmlns:a16="http://schemas.microsoft.com/office/drawing/2014/main" id="{03824CA2-2095-7FF7-B2BE-F5AE73844103}"/>
              </a:ext>
            </a:extLst>
          </p:cNvPr>
          <p:cNvSpPr>
            <a:spLocks noGrp="1"/>
          </p:cNvSpPr>
          <p:nvPr>
            <p:ph type="title"/>
          </p:nvPr>
        </p:nvSpPr>
        <p:spPr>
          <a:xfrm>
            <a:off x="428625" y="428395"/>
            <a:ext cx="10610850" cy="804333"/>
          </a:xfrm>
        </p:spPr>
        <p:txBody>
          <a:bodyPr vert="horz" lIns="91440" tIns="45720" rIns="91440" bIns="45720" rtlCol="0" anchor="ctr">
            <a:normAutofit/>
          </a:bodyPr>
          <a:lstStyle/>
          <a:p>
            <a:r>
              <a:rPr lang="en-US" dirty="0">
                <a:solidFill>
                  <a:schemeClr val="bg2">
                    <a:lumMod val="25000"/>
                  </a:schemeClr>
                </a:solidFill>
              </a:rPr>
              <a:t>Value and Volume of Top Beneficiaries</a:t>
            </a:r>
          </a:p>
        </p:txBody>
      </p:sp>
    </p:spTree>
    <p:extLst>
      <p:ext uri="{BB962C8B-B14F-4D97-AF65-F5344CB8AC3E}">
        <p14:creationId xmlns:p14="http://schemas.microsoft.com/office/powerpoint/2010/main" val="38433212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E176FD-7CE0-ABDE-DFA3-FBF8D33B0B7F}"/>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1D75543A-FA76-4F15-0539-02BC2DFBA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70A9654D-B61C-554A-C7AE-F71F319A0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D8EDEC19-526F-20B0-EADC-F31B827ECF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C33B8626-683E-6F30-62A9-0B20FCF14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4E03F855-39A3-6C5A-9229-4D2C1D5B49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F57F0B6D-67D3-1DD9-07CA-A3859BC981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F9031030-F3C4-200E-35CD-29CAD3BE2652}"/>
              </a:ext>
            </a:extLst>
          </p:cNvPr>
          <p:cNvSpPr/>
          <p:nvPr/>
        </p:nvSpPr>
        <p:spPr>
          <a:xfrm>
            <a:off x="-178560" y="0"/>
            <a:ext cx="12367502" cy="6858005"/>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0E39BF3A-A59E-D12F-B3DF-E0BD4CD47D2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953000" y="1903204"/>
            <a:ext cx="6235679" cy="4511722"/>
          </a:xfrm>
        </p:spPr>
        <p:txBody>
          <a:bodyPr>
            <a:noAutofit/>
          </a:bodyPr>
          <a:lstStyle/>
          <a:p>
            <a:pPr marL="0" lvl="1" indent="0">
              <a:buNone/>
            </a:pPr>
            <a:r>
              <a:rPr lang="en-GB" sz="2800" b="1" dirty="0">
                <a:solidFill>
                  <a:schemeClr val="accent3">
                    <a:lumMod val="60000"/>
                    <a:lumOff val="40000"/>
                  </a:schemeClr>
                </a:solidFill>
              </a:rPr>
              <a:t>Observations</a:t>
            </a:r>
          </a:p>
          <a:p>
            <a:pPr marL="0" lvl="1" indent="0">
              <a:buNone/>
            </a:pPr>
            <a:r>
              <a:rPr lang="en-GB" sz="2000" dirty="0">
                <a:solidFill>
                  <a:schemeClr val="tx2"/>
                </a:solidFill>
              </a:rPr>
              <a:t>Outflows heavily concentrated to crypto exchanges</a:t>
            </a:r>
          </a:p>
          <a:p>
            <a:pPr marL="285750" lvl="1" indent="-285750"/>
            <a:r>
              <a:rPr lang="en-GB" sz="2000" dirty="0">
                <a:solidFill>
                  <a:schemeClr val="tx2"/>
                </a:solidFill>
              </a:rPr>
              <a:t>Bitstamp/Kraken/Bitpanda: chunky, large-ticket flows.</a:t>
            </a:r>
          </a:p>
          <a:p>
            <a:pPr marL="285750" lvl="1" indent="-285750"/>
            <a:r>
              <a:rPr lang="en-GB" sz="2000" dirty="0">
                <a:solidFill>
                  <a:schemeClr val="tx2"/>
                </a:solidFill>
              </a:rPr>
              <a:t>Coinbase: very active, smaller-ticket flows.</a:t>
            </a:r>
          </a:p>
          <a:p>
            <a:pPr marL="285750" lvl="1" indent="-285750"/>
            <a:r>
              <a:rPr lang="en-GB" sz="2000" dirty="0">
                <a:solidFill>
                  <a:schemeClr val="tx2"/>
                </a:solidFill>
              </a:rPr>
              <a:t>Paxos: sits between, both in £ and tx count</a:t>
            </a:r>
            <a:r>
              <a:rPr lang="en-GB" dirty="0">
                <a:solidFill>
                  <a:schemeClr val="tx2"/>
                </a:solidFill>
              </a:rPr>
              <a:t>.</a:t>
            </a:r>
          </a:p>
        </p:txBody>
      </p:sp>
      <p:sp>
        <p:nvSpPr>
          <p:cNvPr id="2" name="Title 1">
            <a:extLst>
              <a:ext uri="{FF2B5EF4-FFF2-40B4-BE49-F238E27FC236}">
                <a16:creationId xmlns:a16="http://schemas.microsoft.com/office/drawing/2014/main" id="{97A83438-D500-5893-19E7-DA543C7FA1F1}"/>
              </a:ext>
            </a:extLst>
          </p:cNvPr>
          <p:cNvSpPr>
            <a:spLocks noGrp="1"/>
          </p:cNvSpPr>
          <p:nvPr>
            <p:ph type="title"/>
          </p:nvPr>
        </p:nvSpPr>
        <p:spPr>
          <a:xfrm>
            <a:off x="312437" y="1580830"/>
            <a:ext cx="5059663" cy="3372170"/>
          </a:xfrm>
        </p:spPr>
        <p:txBody>
          <a:bodyPr vert="horz" lIns="91440" tIns="45720" rIns="91440" bIns="45720" rtlCol="0" anchor="ctr">
            <a:normAutofit/>
          </a:bodyPr>
          <a:lstStyle/>
          <a:p>
            <a:r>
              <a:rPr lang="en-US" dirty="0">
                <a:solidFill>
                  <a:srgbClr val="651C27"/>
                </a:solidFill>
              </a:rPr>
              <a:t>Value and Volume of Top Beneficiaries</a:t>
            </a:r>
          </a:p>
        </p:txBody>
      </p:sp>
    </p:spTree>
    <p:extLst>
      <p:ext uri="{BB962C8B-B14F-4D97-AF65-F5344CB8AC3E}">
        <p14:creationId xmlns:p14="http://schemas.microsoft.com/office/powerpoint/2010/main" val="26399233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32D88-8DA6-D4FE-BFF4-237BB47235E6}"/>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FF332EE9-0D5C-6465-B579-C38D889C1CC4}"/>
              </a:ext>
            </a:extLst>
          </p:cNvPr>
          <p:cNvSpPr/>
          <p:nvPr/>
        </p:nvSpPr>
        <p:spPr>
          <a:xfrm>
            <a:off x="-178560" y="0"/>
            <a:ext cx="12367502" cy="6858005"/>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494D9F80-EE4B-F848-D3E6-32C11158469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238124" y="1917883"/>
            <a:ext cx="5495926" cy="4511722"/>
          </a:xfrm>
        </p:spPr>
        <p:txBody>
          <a:bodyPr>
            <a:noAutofit/>
          </a:bodyPr>
          <a:lstStyle/>
          <a:p>
            <a:pPr marL="0" lvl="1" indent="0">
              <a:buNone/>
            </a:pPr>
            <a:r>
              <a:rPr lang="en-GB" sz="1600" dirty="0">
                <a:solidFill>
                  <a:schemeClr val="tx2"/>
                </a:solidFill>
              </a:rPr>
              <a:t>Network plot shows hubs and spokes – few clients act as hubs, many remain peripheral.</a:t>
            </a:r>
          </a:p>
          <a:p>
            <a:pPr marL="0" lvl="1" indent="0">
              <a:buNone/>
            </a:pPr>
            <a:endParaRPr lang="en-GB" sz="500" b="1" dirty="0">
              <a:solidFill>
                <a:schemeClr val="accent3">
                  <a:lumMod val="60000"/>
                  <a:lumOff val="40000"/>
                </a:schemeClr>
              </a:solidFill>
            </a:endParaRPr>
          </a:p>
          <a:p>
            <a:pPr marL="0" lvl="1" indent="0">
              <a:buNone/>
            </a:pPr>
            <a:r>
              <a:rPr lang="en-GB" sz="1600" b="1" dirty="0">
                <a:solidFill>
                  <a:schemeClr val="accent3">
                    <a:lumMod val="60000"/>
                    <a:lumOff val="40000"/>
                  </a:schemeClr>
                </a:solidFill>
              </a:rPr>
              <a:t>Hubs: </a:t>
            </a:r>
          </a:p>
          <a:p>
            <a:pPr marL="0" lvl="1" indent="0">
              <a:buNone/>
            </a:pPr>
            <a:r>
              <a:rPr lang="en-GB" sz="1600" dirty="0">
                <a:solidFill>
                  <a:schemeClr val="tx2"/>
                </a:solidFill>
              </a:rPr>
              <a:t>Drive majority of flows - key corridors visible with thick edges (high-value/high-volume).</a:t>
            </a:r>
          </a:p>
          <a:p>
            <a:pPr marL="0" lvl="1" indent="0">
              <a:buNone/>
            </a:pPr>
            <a:r>
              <a:rPr lang="en-GB" sz="1600" b="1" dirty="0">
                <a:solidFill>
                  <a:schemeClr val="accent3">
                    <a:lumMod val="60000"/>
                    <a:lumOff val="40000"/>
                  </a:schemeClr>
                </a:solidFill>
              </a:rPr>
              <a:t>Current network effect: </a:t>
            </a:r>
          </a:p>
          <a:p>
            <a:pPr marL="0" lvl="1" indent="0">
              <a:buNone/>
            </a:pPr>
            <a:r>
              <a:rPr lang="en-GB" sz="1600" dirty="0">
                <a:solidFill>
                  <a:schemeClr val="tx2"/>
                </a:solidFill>
              </a:rPr>
              <a:t>Primarily hub-and-spoke. An opportunity to increase density by linking peripheral clients.</a:t>
            </a:r>
          </a:p>
          <a:p>
            <a:pPr marL="0" lvl="1" indent="0">
              <a:buNone/>
            </a:pPr>
            <a:r>
              <a:rPr lang="en-GB" sz="1600" b="1" dirty="0">
                <a:solidFill>
                  <a:schemeClr val="accent3">
                    <a:lumMod val="60000"/>
                    <a:lumOff val="40000"/>
                  </a:schemeClr>
                </a:solidFill>
              </a:rPr>
              <a:t>Strategic takeaway: </a:t>
            </a:r>
          </a:p>
          <a:p>
            <a:pPr marL="0" lvl="1" indent="0">
              <a:buNone/>
            </a:pPr>
            <a:r>
              <a:rPr lang="en-GB" sz="1600" dirty="0">
                <a:solidFill>
                  <a:schemeClr val="tx2"/>
                </a:solidFill>
              </a:rPr>
              <a:t>Strengthen hubs, expand spokes, and prioritise top corridors to maximise network effect.</a:t>
            </a:r>
          </a:p>
          <a:p>
            <a:pPr marL="0" lvl="1" indent="0">
              <a:buNone/>
            </a:pPr>
            <a:endParaRPr lang="en-GB" sz="2000" dirty="0">
              <a:solidFill>
                <a:schemeClr val="tx2"/>
              </a:solidFill>
            </a:endParaRPr>
          </a:p>
        </p:txBody>
      </p:sp>
      <p:sp>
        <p:nvSpPr>
          <p:cNvPr id="2" name="Title 1">
            <a:extLst>
              <a:ext uri="{FF2B5EF4-FFF2-40B4-BE49-F238E27FC236}">
                <a16:creationId xmlns:a16="http://schemas.microsoft.com/office/drawing/2014/main" id="{95FFD0FC-1CF4-018B-24EB-A2E9D1199AC0}"/>
              </a:ext>
            </a:extLst>
          </p:cNvPr>
          <p:cNvSpPr>
            <a:spLocks noGrp="1"/>
          </p:cNvSpPr>
          <p:nvPr>
            <p:ph type="title"/>
          </p:nvPr>
        </p:nvSpPr>
        <p:spPr>
          <a:xfrm>
            <a:off x="238124" y="428395"/>
            <a:ext cx="10610850" cy="804333"/>
          </a:xfrm>
        </p:spPr>
        <p:txBody>
          <a:bodyPr vert="horz" lIns="91440" tIns="45720" rIns="91440" bIns="45720" rtlCol="0" anchor="ctr">
            <a:normAutofit/>
          </a:bodyPr>
          <a:lstStyle/>
          <a:p>
            <a:r>
              <a:rPr lang="en-US" dirty="0">
                <a:solidFill>
                  <a:schemeClr val="bg2">
                    <a:lumMod val="25000"/>
                  </a:schemeClr>
                </a:solidFill>
              </a:rPr>
              <a:t>FMFX Network Effects</a:t>
            </a:r>
          </a:p>
        </p:txBody>
      </p:sp>
      <p:pic>
        <p:nvPicPr>
          <p:cNvPr id="7" name="Picture 6" descr="A close-up of a network&#10;&#10;AI-generated content may be incorrect.">
            <a:extLst>
              <a:ext uri="{FF2B5EF4-FFF2-40B4-BE49-F238E27FC236}">
                <a16:creationId xmlns:a16="http://schemas.microsoft.com/office/drawing/2014/main" id="{EF6562CA-B7DA-2571-EE53-860874A655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5605" y="1587165"/>
            <a:ext cx="6357976" cy="4768482"/>
          </a:xfrm>
          <a:prstGeom prst="rect">
            <a:avLst/>
          </a:prstGeom>
        </p:spPr>
      </p:pic>
    </p:spTree>
    <p:extLst>
      <p:ext uri="{BB962C8B-B14F-4D97-AF65-F5344CB8AC3E}">
        <p14:creationId xmlns:p14="http://schemas.microsoft.com/office/powerpoint/2010/main" val="25967986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CB103F-BF79-3257-4B48-83C979E0EFCF}"/>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4DA0203-BFB4-49DB-A205-51AD7549D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10BFCB1E-89C9-4789-A2D9-52D6C8653F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 name="Content Placeholder 4" descr="Digital map with light leak background">
            <a:extLst>
              <a:ext uri="{FF2B5EF4-FFF2-40B4-BE49-F238E27FC236}">
                <a16:creationId xmlns:a16="http://schemas.microsoft.com/office/drawing/2014/main" id="{04557F80-A590-EB31-7C46-61A7EDB19459}"/>
              </a:ext>
            </a:extLst>
          </p:cNvPr>
          <p:cNvPicPr>
            <a:picLocks noChangeAspect="1"/>
          </p:cNvPicPr>
          <p:nvPr/>
        </p:nvPicPr>
        <p:blipFill>
          <a:blip r:embed="rId3">
            <a:alphaModFix/>
          </a:blip>
          <a:srcRect t="9203" b="6544"/>
          <a:stretch>
            <a:fillRect/>
          </a:stretch>
        </p:blipFill>
        <p:spPr>
          <a:xfrm>
            <a:off x="20" y="10"/>
            <a:ext cx="12191980" cy="6856614"/>
          </a:xfrm>
          <a:prstGeom prst="rect">
            <a:avLst/>
          </a:prstGeom>
        </p:spPr>
      </p:pic>
      <p:sp>
        <p:nvSpPr>
          <p:cNvPr id="33" name="Rectangle 32">
            <a:extLst>
              <a:ext uri="{FF2B5EF4-FFF2-40B4-BE49-F238E27FC236}">
                <a16:creationId xmlns:a16="http://schemas.microsoft.com/office/drawing/2014/main" id="{16F61E84-9DCA-4F22-94BC-C901DB499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0B7547-D8E0-5CD4-28B4-F370E97D3C87}"/>
              </a:ext>
            </a:extLst>
          </p:cNvPr>
          <p:cNvSpPr>
            <a:spLocks noGrp="1"/>
          </p:cNvSpPr>
          <p:nvPr>
            <p:ph type="ctrTitle"/>
          </p:nvPr>
        </p:nvSpPr>
        <p:spPr>
          <a:xfrm>
            <a:off x="996275" y="744909"/>
            <a:ext cx="10190071" cy="3145855"/>
          </a:xfrm>
        </p:spPr>
        <p:txBody>
          <a:bodyPr anchor="b">
            <a:normAutofit/>
          </a:bodyPr>
          <a:lstStyle/>
          <a:p>
            <a:r>
              <a:rPr lang="en-GB" sz="5400">
                <a:solidFill>
                  <a:srgbClr val="FFFFFF"/>
                </a:solidFill>
              </a:rPr>
              <a:t>Geographic and Behavioural Flow Mapping</a:t>
            </a:r>
            <a:endParaRPr lang="en-GB" sz="5400" b="0">
              <a:solidFill>
                <a:srgbClr val="FFFFFF"/>
              </a:solidFill>
            </a:endParaRPr>
          </a:p>
        </p:txBody>
      </p:sp>
    </p:spTree>
    <p:extLst>
      <p:ext uri="{BB962C8B-B14F-4D97-AF65-F5344CB8AC3E}">
        <p14:creationId xmlns:p14="http://schemas.microsoft.com/office/powerpoint/2010/main" val="851795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6" name="Picture 35">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37" name="Rectangle 36">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9" name="Rectangle 38">
            <a:extLst>
              <a:ext uri="{FF2B5EF4-FFF2-40B4-BE49-F238E27FC236}">
                <a16:creationId xmlns:a16="http://schemas.microsoft.com/office/drawing/2014/main" id="{5A8C81AE-8F0D-49F3-9FB4-334B0DCDF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1" name="Picture 40">
            <a:extLst>
              <a:ext uri="{FF2B5EF4-FFF2-40B4-BE49-F238E27FC236}">
                <a16:creationId xmlns:a16="http://schemas.microsoft.com/office/drawing/2014/main" id="{3A0AB1E0-FFE6-4D14-96E0-C0F76F64B9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t="37018" r="40625"/>
          <a:stretch/>
        </p:blipFill>
        <p:spPr>
          <a:xfrm rot="16200000">
            <a:off x="36314" y="-39361"/>
            <a:ext cx="1295924" cy="1374648"/>
          </a:xfrm>
          <a:prstGeom prst="rect">
            <a:avLst/>
          </a:prstGeom>
        </p:spPr>
      </p:pic>
      <p:pic>
        <p:nvPicPr>
          <p:cNvPr id="43" name="Picture 42">
            <a:extLst>
              <a:ext uri="{FF2B5EF4-FFF2-40B4-BE49-F238E27FC236}">
                <a16:creationId xmlns:a16="http://schemas.microsoft.com/office/drawing/2014/main" id="{7047E834-B9F5-403B-98C3-A4B024A641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duotone>
              <a:schemeClr val="accent1">
                <a:shade val="45000"/>
                <a:satMod val="135000"/>
              </a:schemeClr>
              <a:prstClr val="white"/>
            </a:duotone>
            <a:extLst>
              <a:ext uri="{28A0092B-C50C-407E-A947-70E740481C1C}">
                <a14:useLocalDpi xmlns:a14="http://schemas.microsoft.com/office/drawing/2010/main" val="0"/>
              </a:ext>
            </a:extLst>
          </a:blip>
          <a:srcRect r="46048"/>
          <a:stretch/>
        </p:blipFill>
        <p:spPr>
          <a:xfrm>
            <a:off x="10820400" y="3144779"/>
            <a:ext cx="1371600" cy="2548349"/>
          </a:xfrm>
          <a:prstGeom prst="rect">
            <a:avLst/>
          </a:prstGeom>
        </p:spPr>
      </p:pic>
      <p:sp>
        <p:nvSpPr>
          <p:cNvPr id="3" name="Rectangle 2">
            <a:extLst>
              <a:ext uri="{FF2B5EF4-FFF2-40B4-BE49-F238E27FC236}">
                <a16:creationId xmlns:a16="http://schemas.microsoft.com/office/drawing/2014/main" id="{03D2A936-0C70-12FF-2EE9-E685DF174E2E}"/>
              </a:ext>
            </a:extLst>
          </p:cNvPr>
          <p:cNvSpPr/>
          <p:nvPr/>
        </p:nvSpPr>
        <p:spPr>
          <a:xfrm>
            <a:off x="-6097" y="-5"/>
            <a:ext cx="12185904" cy="685800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D6D9673-B677-B8F6-221F-85818852F7D9}"/>
              </a:ext>
            </a:extLst>
          </p:cNvPr>
          <p:cNvSpPr>
            <a:spLocks noGrp="1"/>
          </p:cNvSpPr>
          <p:nvPr>
            <p:ph type="title"/>
          </p:nvPr>
        </p:nvSpPr>
        <p:spPr>
          <a:xfrm>
            <a:off x="455676" y="328631"/>
            <a:ext cx="5638800" cy="1392402"/>
          </a:xfrm>
        </p:spPr>
        <p:txBody>
          <a:bodyPr vert="horz" lIns="91440" tIns="45720" rIns="91440" bIns="45720" rtlCol="0" anchor="ctr">
            <a:normAutofit/>
          </a:bodyPr>
          <a:lstStyle/>
          <a:p>
            <a:r>
              <a:rPr lang="en-US" dirty="0">
                <a:solidFill>
                  <a:schemeClr val="tx2"/>
                </a:solidFill>
              </a:rPr>
              <a:t>Mapping Inflows</a:t>
            </a:r>
          </a:p>
        </p:txBody>
      </p:sp>
      <p:pic>
        <p:nvPicPr>
          <p:cNvPr id="5" name="Content Placeholder 4" descr="Base map is from:">
            <a:extLst>
              <a:ext uri="{FF2B5EF4-FFF2-40B4-BE49-F238E27FC236}">
                <a16:creationId xmlns:a16="http://schemas.microsoft.com/office/drawing/2014/main" id="{B5940C87-68A2-4B8D-94F3-062913DA2F9B}"/>
              </a:ext>
            </a:extLst>
          </p:cNvPr>
          <p:cNvPicPr>
            <a:picLocks noGrp="1" noChangeAspect="1"/>
          </p:cNvPicPr>
          <p:nvPr>
            <p:ph sz="half" idx="1"/>
          </p:nvPr>
        </p:nvPicPr>
        <p:blipFill>
          <a:blip r:embed="rId6"/>
          <a:srcRect r="-2" b="6655"/>
          <a:stretch>
            <a:fillRect/>
          </a:stretch>
        </p:blipFill>
        <p:spPr>
          <a:xfrm>
            <a:off x="422012" y="4361547"/>
            <a:ext cx="7179791" cy="2496451"/>
          </a:xfrm>
          <a:custGeom>
            <a:avLst/>
            <a:gdLst/>
            <a:ahLst/>
            <a:cxnLst/>
            <a:rect l="l" t="t" r="r" b="b"/>
            <a:pathLst>
              <a:path w="11084189" h="3854030">
                <a:moveTo>
                  <a:pt x="5542094" y="0"/>
                </a:moveTo>
                <a:cubicBezTo>
                  <a:pt x="8264668" y="0"/>
                  <a:pt x="10536186" y="1609144"/>
                  <a:pt x="11061525" y="3748287"/>
                </a:cubicBezTo>
                <a:lnTo>
                  <a:pt x="11084189" y="3854030"/>
                </a:lnTo>
                <a:lnTo>
                  <a:pt x="0" y="3854030"/>
                </a:lnTo>
                <a:lnTo>
                  <a:pt x="22663" y="3748287"/>
                </a:lnTo>
                <a:cubicBezTo>
                  <a:pt x="548002" y="1609144"/>
                  <a:pt x="2819520" y="0"/>
                  <a:pt x="5542094" y="0"/>
                </a:cubicBezTo>
                <a:close/>
              </a:path>
            </a:pathLst>
          </a:custGeom>
        </p:spPr>
      </p:pic>
      <p:sp>
        <p:nvSpPr>
          <p:cNvPr id="4" name="Content Placeholder 3">
            <a:extLst>
              <a:ext uri="{FF2B5EF4-FFF2-40B4-BE49-F238E27FC236}">
                <a16:creationId xmlns:a16="http://schemas.microsoft.com/office/drawing/2014/main" id="{211243F9-CCA8-60E7-C685-C11B10F83A3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4622" y="1651238"/>
            <a:ext cx="10474656" cy="3711935"/>
          </a:xfrm>
        </p:spPr>
        <p:txBody>
          <a:bodyPr>
            <a:normAutofit/>
          </a:bodyPr>
          <a:lstStyle/>
          <a:p>
            <a:pPr marL="0" indent="0">
              <a:lnSpc>
                <a:spcPct val="100000"/>
              </a:lnSpc>
              <a:spcBef>
                <a:spcPts val="2500"/>
              </a:spcBef>
              <a:buFont typeface="Arial" panose="020B0604020202020204" pitchFamily="34" charset="0"/>
              <a:buNone/>
            </a:pPr>
            <a:r>
              <a:rPr lang="en-GB" sz="1800" b="1" dirty="0">
                <a:solidFill>
                  <a:schemeClr val="accent3">
                    <a:lumMod val="60000"/>
                    <a:lumOff val="40000"/>
                  </a:schemeClr>
                </a:solidFill>
              </a:rPr>
              <a:t>Primary Source Countries</a:t>
            </a:r>
          </a:p>
          <a:p>
            <a:pPr marL="0" lvl="1" indent="0">
              <a:lnSpc>
                <a:spcPct val="100000"/>
              </a:lnSpc>
              <a:buFont typeface="Arial" panose="020B0604020202020204" pitchFamily="34" charset="0"/>
              <a:buNone/>
            </a:pPr>
            <a:r>
              <a:rPr lang="en-GB" sz="1800" dirty="0">
                <a:solidFill>
                  <a:schemeClr val="tx2"/>
                </a:solidFill>
              </a:rPr>
              <a:t>Great Britain, the US, and Ireland are the main source countries for financial inflows to Africa.</a:t>
            </a:r>
          </a:p>
          <a:p>
            <a:pPr marL="0" indent="0">
              <a:lnSpc>
                <a:spcPct val="100000"/>
              </a:lnSpc>
              <a:spcBef>
                <a:spcPts val="2500"/>
              </a:spcBef>
              <a:buFont typeface="Arial" panose="020B0604020202020204" pitchFamily="34" charset="0"/>
              <a:buNone/>
            </a:pPr>
            <a:r>
              <a:rPr lang="en-GB" sz="1800" b="1" dirty="0">
                <a:solidFill>
                  <a:schemeClr val="accent3">
                    <a:lumMod val="60000"/>
                    <a:lumOff val="40000"/>
                  </a:schemeClr>
                </a:solidFill>
              </a:rPr>
              <a:t>Destination: African PSPs</a:t>
            </a:r>
          </a:p>
          <a:p>
            <a:pPr marL="0" lvl="1" indent="0">
              <a:lnSpc>
                <a:spcPct val="100000"/>
              </a:lnSpc>
              <a:buFont typeface="Arial" panose="020B0604020202020204" pitchFamily="34" charset="0"/>
              <a:buNone/>
            </a:pPr>
            <a:r>
              <a:rPr lang="en-GB" sz="1800" dirty="0">
                <a:solidFill>
                  <a:schemeClr val="tx2"/>
                </a:solidFill>
              </a:rPr>
              <a:t>Inflows are directed towards African Payment Service Providers, highlighting key financial corridors.</a:t>
            </a:r>
          </a:p>
          <a:p>
            <a:pPr marL="0" indent="0">
              <a:lnSpc>
                <a:spcPct val="100000"/>
              </a:lnSpc>
              <a:spcBef>
                <a:spcPts val="2500"/>
              </a:spcBef>
              <a:buFont typeface="Arial" panose="020B0604020202020204" pitchFamily="34" charset="0"/>
              <a:buNone/>
            </a:pPr>
            <a:r>
              <a:rPr lang="en-GB" sz="1800" b="1" dirty="0">
                <a:solidFill>
                  <a:schemeClr val="accent3">
                    <a:lumMod val="60000"/>
                    <a:lumOff val="40000"/>
                  </a:schemeClr>
                </a:solidFill>
              </a:rPr>
              <a:t>Market Focus for FMFX</a:t>
            </a:r>
          </a:p>
          <a:p>
            <a:pPr marL="0" lvl="1" indent="0">
              <a:lnSpc>
                <a:spcPct val="100000"/>
              </a:lnSpc>
              <a:buFont typeface="Arial" panose="020B0604020202020204" pitchFamily="34" charset="0"/>
              <a:buNone/>
            </a:pPr>
            <a:r>
              <a:rPr lang="en-GB" sz="1800" dirty="0">
                <a:solidFill>
                  <a:schemeClr val="tx2"/>
                </a:solidFill>
              </a:rPr>
              <a:t>These inflow patterns indicate strategic markets and corridors for FMFX’s operational focus and growth.</a:t>
            </a:r>
          </a:p>
        </p:txBody>
      </p:sp>
    </p:spTree>
    <p:extLst>
      <p:ext uri="{BB962C8B-B14F-4D97-AF65-F5344CB8AC3E}">
        <p14:creationId xmlns:p14="http://schemas.microsoft.com/office/powerpoint/2010/main" val="24803848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BB865C-DEB1-C2BD-0D9F-FEEA80CE9550}"/>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685F7BA-E3A1-E647-4107-70C85D706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1" name="Rectangle 20">
            <a:extLst>
              <a:ext uri="{FF2B5EF4-FFF2-40B4-BE49-F238E27FC236}">
                <a16:creationId xmlns:a16="http://schemas.microsoft.com/office/drawing/2014/main" id="{A73AC64C-8DE5-7D1C-9EA1-F119C7F99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 name="Picture 14" descr="Digital financial graph">
            <a:extLst>
              <a:ext uri="{FF2B5EF4-FFF2-40B4-BE49-F238E27FC236}">
                <a16:creationId xmlns:a16="http://schemas.microsoft.com/office/drawing/2014/main" id="{69ECC3D5-3956-423D-E00F-67FE605A481B}"/>
              </a:ext>
            </a:extLst>
          </p:cNvPr>
          <p:cNvPicPr>
            <a:picLocks noChangeAspect="1"/>
          </p:cNvPicPr>
          <p:nvPr/>
        </p:nvPicPr>
        <p:blipFill>
          <a:blip r:embed="rId3">
            <a:alphaModFix/>
          </a:blip>
          <a:srcRect t="20"/>
          <a:stretch>
            <a:fillRect/>
          </a:stretch>
        </p:blipFill>
        <p:spPr>
          <a:xfrm>
            <a:off x="20" y="10"/>
            <a:ext cx="12191980" cy="6856614"/>
          </a:xfrm>
          <a:prstGeom prst="rect">
            <a:avLst/>
          </a:prstGeom>
        </p:spPr>
      </p:pic>
      <p:sp>
        <p:nvSpPr>
          <p:cNvPr id="23" name="Rectangle 22">
            <a:extLst>
              <a:ext uri="{FF2B5EF4-FFF2-40B4-BE49-F238E27FC236}">
                <a16:creationId xmlns:a16="http://schemas.microsoft.com/office/drawing/2014/main" id="{79F9AD08-04B3-62AD-8C97-D6E97416CE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52DEE0-D7B9-CC75-A9BB-BD52262EDE52}"/>
              </a:ext>
            </a:extLst>
          </p:cNvPr>
          <p:cNvSpPr>
            <a:spLocks noGrp="1"/>
          </p:cNvSpPr>
          <p:nvPr>
            <p:ph type="ctrTitle"/>
          </p:nvPr>
        </p:nvSpPr>
        <p:spPr>
          <a:xfrm>
            <a:off x="996275" y="744909"/>
            <a:ext cx="10190071" cy="3145855"/>
          </a:xfrm>
        </p:spPr>
        <p:txBody>
          <a:bodyPr anchor="b">
            <a:normAutofit/>
          </a:bodyPr>
          <a:lstStyle/>
          <a:p>
            <a:r>
              <a:rPr lang="en-GB" sz="5400" dirty="0"/>
              <a:t>Enhanced Corridor Opportunities</a:t>
            </a:r>
            <a:endParaRPr lang="en-GB" sz="5400" b="0" dirty="0">
              <a:solidFill>
                <a:srgbClr val="5CFDFF"/>
              </a:solidFill>
            </a:endParaRPr>
          </a:p>
        </p:txBody>
      </p:sp>
    </p:spTree>
    <p:extLst>
      <p:ext uri="{BB962C8B-B14F-4D97-AF65-F5344CB8AC3E}">
        <p14:creationId xmlns:p14="http://schemas.microsoft.com/office/powerpoint/2010/main" val="26119107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9" name="Picture 28">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31" name="Rectangle 30">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3" name="Rectangle 32">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5" name="Rectangle 34">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1"/>
            <a:ext cx="12192000" cy="221768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 name="Rectangle 36">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1999" cy="2224386"/>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Stock Market Graph">
            <a:extLst>
              <a:ext uri="{FF2B5EF4-FFF2-40B4-BE49-F238E27FC236}">
                <a16:creationId xmlns:a16="http://schemas.microsoft.com/office/drawing/2014/main" id="{ADB9BDA4-7E12-471B-80B6-5638D120F97A}"/>
              </a:ext>
            </a:extLst>
          </p:cNvPr>
          <p:cNvPicPr>
            <a:picLocks noGrp="1" noChangeAspect="1"/>
          </p:cNvPicPr>
          <p:nvPr>
            <p:ph sz="half" idx="1"/>
          </p:nvPr>
        </p:nvPicPr>
        <p:blipFill>
          <a:blip r:embed="rId5"/>
          <a:srcRect l="10792" r="6567" b="-1"/>
          <a:stretch>
            <a:fillRect/>
          </a:stretch>
        </p:blipFill>
        <p:spPr>
          <a:xfrm>
            <a:off x="8350625" y="2213371"/>
            <a:ext cx="3838327" cy="4644628"/>
          </a:xfrm>
          <a:prstGeom prst="rect">
            <a:avLst/>
          </a:prstGeom>
        </p:spPr>
      </p:pic>
      <p:sp>
        <p:nvSpPr>
          <p:cNvPr id="3" name="Rectangle 2">
            <a:extLst>
              <a:ext uri="{FF2B5EF4-FFF2-40B4-BE49-F238E27FC236}">
                <a16:creationId xmlns:a16="http://schemas.microsoft.com/office/drawing/2014/main" id="{551B2A85-EC5A-AC2A-A7DA-AAFD8AE12537}"/>
              </a:ext>
            </a:extLst>
          </p:cNvPr>
          <p:cNvSpPr/>
          <p:nvPr/>
        </p:nvSpPr>
        <p:spPr>
          <a:xfrm>
            <a:off x="0" y="0"/>
            <a:ext cx="12198115" cy="685799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Content Placeholder 4" descr="Fintech electronic banking mobile network technology">
            <a:extLst>
              <a:ext uri="{FF2B5EF4-FFF2-40B4-BE49-F238E27FC236}">
                <a16:creationId xmlns:a16="http://schemas.microsoft.com/office/drawing/2014/main" id="{223D0A29-0D87-9CB1-124B-2159C708C4FE}"/>
              </a:ext>
            </a:extLst>
          </p:cNvPr>
          <p:cNvPicPr>
            <a:picLocks noChangeAspect="1"/>
          </p:cNvPicPr>
          <p:nvPr/>
        </p:nvPicPr>
        <p:blipFill>
          <a:blip r:embed="rId6">
            <a:alphaModFix amt="72000"/>
          </a:blip>
          <a:srcRect l="37868" t="21293" r="29512"/>
          <a:stretch>
            <a:fillRect/>
          </a:stretch>
        </p:blipFill>
        <p:spPr>
          <a:xfrm>
            <a:off x="8966111" y="841845"/>
            <a:ext cx="3222841" cy="5495937"/>
          </a:xfrm>
          <a:prstGeom prst="rect">
            <a:avLst/>
          </a:prstGeom>
        </p:spPr>
      </p:pic>
      <p:sp>
        <p:nvSpPr>
          <p:cNvPr id="4" name="Content Placeholder 3">
            <a:extLst>
              <a:ext uri="{FF2B5EF4-FFF2-40B4-BE49-F238E27FC236}">
                <a16:creationId xmlns:a16="http://schemas.microsoft.com/office/drawing/2014/main" id="{B6F3EDBF-EBEA-D1EF-88AD-09BC8CAFD1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19960" y="2356722"/>
            <a:ext cx="3907970" cy="4193320"/>
          </a:xfrm>
        </p:spPr>
        <p:txBody>
          <a:bodyPr>
            <a:normAutofit/>
          </a:bodyPr>
          <a:lstStyle/>
          <a:p>
            <a:pPr marL="0" indent="0">
              <a:spcBef>
                <a:spcPts val="2500"/>
              </a:spcBef>
              <a:buNone/>
            </a:pPr>
            <a:r>
              <a:rPr lang="en-GB" sz="1400" b="1" dirty="0">
                <a:solidFill>
                  <a:schemeClr val="tx1"/>
                </a:solidFill>
              </a:rPr>
              <a:t>Flutterwave and Bitstamp Integration</a:t>
            </a:r>
          </a:p>
          <a:p>
            <a:pPr marL="0" lvl="1" indent="0">
              <a:buNone/>
            </a:pPr>
            <a:r>
              <a:rPr lang="en-GB" sz="1400" dirty="0">
                <a:solidFill>
                  <a:schemeClr val="tx2"/>
                </a:solidFill>
              </a:rPr>
              <a:t>Flutterwave-Bitstamp high value corridor offers valuable foreign exchange hedging opportunities to mitigate currency risks effectively.</a:t>
            </a:r>
          </a:p>
          <a:p>
            <a:pPr marL="0" lvl="1" indent="0">
              <a:buNone/>
            </a:pPr>
            <a:r>
              <a:rPr lang="en-GB" sz="1400" b="1" dirty="0">
                <a:solidFill>
                  <a:schemeClr val="tx2"/>
                </a:solidFill>
              </a:rPr>
              <a:t>Margin Management Improvement</a:t>
            </a:r>
          </a:p>
          <a:p>
            <a:pPr marL="0" lvl="1" indent="0">
              <a:buFont typeface="Arial" panose="020B0604020202020204" pitchFamily="34" charset="0"/>
              <a:buNone/>
            </a:pPr>
            <a:r>
              <a:rPr lang="en-GB" sz="1400" dirty="0">
                <a:solidFill>
                  <a:schemeClr val="tx1"/>
                </a:solidFill>
              </a:rPr>
              <a:t>Using hedging strategies through this corridor can enhance margin management and optimise financial performance for FMFX.</a:t>
            </a:r>
          </a:p>
          <a:p>
            <a:pPr marL="0" lvl="1" indent="0">
              <a:buNone/>
            </a:pPr>
            <a:r>
              <a:rPr lang="en-GB" sz="1400" b="1" dirty="0">
                <a:solidFill>
                  <a:schemeClr val="tx2"/>
                </a:solidFill>
              </a:rPr>
              <a:t>Risk Exposure Reduction</a:t>
            </a:r>
          </a:p>
          <a:p>
            <a:pPr marL="0" lvl="1" indent="0">
              <a:buFont typeface="Arial" panose="020B0604020202020204" pitchFamily="34" charset="0"/>
              <a:buNone/>
            </a:pPr>
            <a:r>
              <a:rPr lang="en-GB" sz="1400" dirty="0">
                <a:solidFill>
                  <a:schemeClr val="tx1"/>
                </a:solidFill>
              </a:rPr>
              <a:t>Effective hedging reduces exposure risks, helping FMFX maintain stability in volatile currency markets.</a:t>
            </a:r>
          </a:p>
        </p:txBody>
      </p:sp>
      <p:sp>
        <p:nvSpPr>
          <p:cNvPr id="6" name="Content Placeholder 3">
            <a:extLst>
              <a:ext uri="{FF2B5EF4-FFF2-40B4-BE49-F238E27FC236}">
                <a16:creationId xmlns:a16="http://schemas.microsoft.com/office/drawing/2014/main" id="{AF0F8ADD-5F5E-7814-82C4-E15789C5CF3F}"/>
              </a:ext>
            </a:extLst>
          </p:cNvPr>
          <p:cNvSpPr txBox="1">
            <a:spLocks/>
          </p:cNvSpPr>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426076" y="2356722"/>
            <a:ext cx="4057346" cy="378358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2500"/>
              </a:spcBef>
              <a:buFont typeface="Arial" panose="020B0604020202020204" pitchFamily="34" charset="0"/>
              <a:buNone/>
            </a:pPr>
            <a:r>
              <a:rPr lang="en-GB" sz="1400" b="1" dirty="0">
                <a:solidFill>
                  <a:schemeClr val="tx2"/>
                </a:solidFill>
              </a:rPr>
              <a:t>Flutterwave and Coinbase Integration</a:t>
            </a:r>
          </a:p>
          <a:p>
            <a:pPr marL="0" lvl="1" indent="0">
              <a:buFont typeface="Arial" panose="020B0604020202020204" pitchFamily="34" charset="0"/>
              <a:buNone/>
            </a:pPr>
            <a:r>
              <a:rPr lang="en-GB" sz="1400" dirty="0">
                <a:solidFill>
                  <a:schemeClr val="tx2"/>
                </a:solidFill>
              </a:rPr>
              <a:t>Flutterwave–Coinbase high traffic corridor enables batching, auto-netting, and API connectivity to streamline settlement and reduce costs.</a:t>
            </a:r>
          </a:p>
          <a:p>
            <a:pPr marL="0" lvl="1" indent="0">
              <a:buFont typeface="Arial" panose="020B0604020202020204" pitchFamily="34" charset="0"/>
              <a:buNone/>
            </a:pPr>
            <a:r>
              <a:rPr lang="en-GB" sz="1400" b="1" dirty="0">
                <a:solidFill>
                  <a:schemeClr val="tx2"/>
                </a:solidFill>
              </a:rPr>
              <a:t>Process Automation Benefits</a:t>
            </a:r>
          </a:p>
          <a:p>
            <a:pPr marL="0" lvl="1" indent="0">
              <a:buFont typeface="Arial" panose="020B0604020202020204" pitchFamily="34" charset="0"/>
              <a:buNone/>
            </a:pPr>
            <a:r>
              <a:rPr lang="en-GB" sz="1400" dirty="0">
                <a:solidFill>
                  <a:schemeClr val="tx2"/>
                </a:solidFill>
              </a:rPr>
              <a:t>High transaction volumes create scope for straight-through processing (STP), improving accuracy and freeing client resources.</a:t>
            </a:r>
          </a:p>
          <a:p>
            <a:pPr marL="0" lvl="1" indent="0">
              <a:buFont typeface="Arial" panose="020B0604020202020204" pitchFamily="34" charset="0"/>
              <a:buNone/>
            </a:pPr>
            <a:r>
              <a:rPr lang="en-GB" sz="1400" b="1" dirty="0">
                <a:solidFill>
                  <a:schemeClr val="tx2"/>
                </a:solidFill>
              </a:rPr>
              <a:t>Network Effect Advantage</a:t>
            </a:r>
          </a:p>
          <a:p>
            <a:pPr marL="0" lvl="1" indent="0">
              <a:buFont typeface="Arial" panose="020B0604020202020204" pitchFamily="34" charset="0"/>
              <a:buNone/>
            </a:pPr>
            <a:r>
              <a:rPr lang="en-GB" sz="1400" dirty="0">
                <a:solidFill>
                  <a:schemeClr val="tx2"/>
                </a:solidFill>
              </a:rPr>
              <a:t>Consolidating frequent flows across shared counterparties enhances FMFX’s visibility, customer retention, and ability to scale corridors</a:t>
            </a:r>
          </a:p>
        </p:txBody>
      </p:sp>
      <p:sp>
        <p:nvSpPr>
          <p:cNvPr id="7" name="TextBox 6">
            <a:extLst>
              <a:ext uri="{FF2B5EF4-FFF2-40B4-BE49-F238E27FC236}">
                <a16:creationId xmlns:a16="http://schemas.microsoft.com/office/drawing/2014/main" id="{7DA6B49C-4A22-DE37-90F2-4049C10FFFFF}"/>
              </a:ext>
            </a:extLst>
          </p:cNvPr>
          <p:cNvSpPr txBox="1"/>
          <p:nvPr/>
        </p:nvSpPr>
        <p:spPr>
          <a:xfrm>
            <a:off x="419959" y="1865186"/>
            <a:ext cx="3283323" cy="461665"/>
          </a:xfrm>
          <a:prstGeom prst="rect">
            <a:avLst/>
          </a:prstGeom>
          <a:noFill/>
        </p:spPr>
        <p:txBody>
          <a:bodyPr wrap="square" rtlCol="0">
            <a:spAutoFit/>
          </a:bodyPr>
          <a:lstStyle/>
          <a:p>
            <a:r>
              <a:rPr lang="en-GB" sz="2400" b="1" dirty="0">
                <a:solidFill>
                  <a:schemeClr val="accent3">
                    <a:lumMod val="60000"/>
                    <a:lumOff val="40000"/>
                  </a:schemeClr>
                </a:solidFill>
              </a:rPr>
              <a:t>High Value</a:t>
            </a:r>
          </a:p>
        </p:txBody>
      </p:sp>
      <p:sp>
        <p:nvSpPr>
          <p:cNvPr id="8" name="TextBox 7">
            <a:extLst>
              <a:ext uri="{FF2B5EF4-FFF2-40B4-BE49-F238E27FC236}">
                <a16:creationId xmlns:a16="http://schemas.microsoft.com/office/drawing/2014/main" id="{318302B0-4338-23A2-388F-BBBA1D035689}"/>
              </a:ext>
            </a:extLst>
          </p:cNvPr>
          <p:cNvSpPr txBox="1"/>
          <p:nvPr/>
        </p:nvSpPr>
        <p:spPr>
          <a:xfrm>
            <a:off x="4426076" y="1895057"/>
            <a:ext cx="2210509" cy="461665"/>
          </a:xfrm>
          <a:prstGeom prst="rect">
            <a:avLst/>
          </a:prstGeom>
          <a:noFill/>
        </p:spPr>
        <p:txBody>
          <a:bodyPr wrap="square" rtlCol="0">
            <a:spAutoFit/>
          </a:bodyPr>
          <a:lstStyle/>
          <a:p>
            <a:r>
              <a:rPr lang="en-GB" sz="2400" b="1" dirty="0">
                <a:solidFill>
                  <a:schemeClr val="accent3">
                    <a:lumMod val="60000"/>
                    <a:lumOff val="40000"/>
                  </a:schemeClr>
                </a:solidFill>
              </a:rPr>
              <a:t>High Traffic</a:t>
            </a:r>
          </a:p>
        </p:txBody>
      </p:sp>
      <p:sp>
        <p:nvSpPr>
          <p:cNvPr id="2" name="Title 1">
            <a:extLst>
              <a:ext uri="{FF2B5EF4-FFF2-40B4-BE49-F238E27FC236}">
                <a16:creationId xmlns:a16="http://schemas.microsoft.com/office/drawing/2014/main" id="{C082B991-7381-69B4-21A9-E9A597D57550}"/>
              </a:ext>
            </a:extLst>
          </p:cNvPr>
          <p:cNvSpPr>
            <a:spLocks noGrp="1"/>
          </p:cNvSpPr>
          <p:nvPr>
            <p:ph type="title"/>
          </p:nvPr>
        </p:nvSpPr>
        <p:spPr>
          <a:xfrm>
            <a:off x="378759" y="140463"/>
            <a:ext cx="10003218" cy="1600124"/>
          </a:xfrm>
        </p:spPr>
        <p:txBody>
          <a:bodyPr vert="horz" lIns="91440" tIns="45720" rIns="91440" bIns="45720" rtlCol="0" anchor="ctr">
            <a:normAutofit/>
          </a:bodyPr>
          <a:lstStyle/>
          <a:p>
            <a:r>
              <a:rPr lang="en-US" dirty="0">
                <a:solidFill>
                  <a:schemeClr val="tx2"/>
                </a:solidFill>
              </a:rPr>
              <a:t>Opportunities: </a:t>
            </a:r>
            <a:br>
              <a:rPr lang="en-US" dirty="0">
                <a:solidFill>
                  <a:schemeClr val="tx2"/>
                </a:solidFill>
              </a:rPr>
            </a:br>
            <a:r>
              <a:rPr lang="en-US" dirty="0">
                <a:solidFill>
                  <a:schemeClr val="tx2"/>
                </a:solidFill>
              </a:rPr>
              <a:t>High Value vs High Traffic</a:t>
            </a:r>
          </a:p>
        </p:txBody>
      </p:sp>
    </p:spTree>
    <p:extLst>
      <p:ext uri="{BB962C8B-B14F-4D97-AF65-F5344CB8AC3E}">
        <p14:creationId xmlns:p14="http://schemas.microsoft.com/office/powerpoint/2010/main" val="35151136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25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CFB0AC-BADC-AC8C-8B37-71EA1DFDA99F}"/>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983134C-5A34-BE25-2A81-691A62AE6C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C27C2374-56EA-5AC9-22D8-AFE8E87363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 name="Content Placeholder 4" descr="Digital map with light leak background">
            <a:extLst>
              <a:ext uri="{FF2B5EF4-FFF2-40B4-BE49-F238E27FC236}">
                <a16:creationId xmlns:a16="http://schemas.microsoft.com/office/drawing/2014/main" id="{20005770-EC1A-6600-7D35-74CB9D056CE4}"/>
              </a:ext>
            </a:extLst>
          </p:cNvPr>
          <p:cNvPicPr>
            <a:picLocks noChangeAspect="1"/>
          </p:cNvPicPr>
          <p:nvPr/>
        </p:nvPicPr>
        <p:blipFill>
          <a:blip r:embed="rId3">
            <a:alphaModFix/>
          </a:blip>
          <a:srcRect t="9203" b="6544"/>
          <a:stretch>
            <a:fillRect/>
          </a:stretch>
        </p:blipFill>
        <p:spPr>
          <a:xfrm>
            <a:off x="20" y="10"/>
            <a:ext cx="12191980" cy="6856614"/>
          </a:xfrm>
          <a:prstGeom prst="rect">
            <a:avLst/>
          </a:prstGeom>
        </p:spPr>
      </p:pic>
      <p:sp>
        <p:nvSpPr>
          <p:cNvPr id="33" name="Rectangle 32">
            <a:extLst>
              <a:ext uri="{FF2B5EF4-FFF2-40B4-BE49-F238E27FC236}">
                <a16:creationId xmlns:a16="http://schemas.microsoft.com/office/drawing/2014/main" id="{CD0B60E1-6FA4-43F6-60AE-ED3FE5748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75978C-8AD6-3C9D-3270-77AA03571762}"/>
              </a:ext>
            </a:extLst>
          </p:cNvPr>
          <p:cNvSpPr>
            <a:spLocks noGrp="1"/>
          </p:cNvSpPr>
          <p:nvPr>
            <p:ph type="ctrTitle"/>
          </p:nvPr>
        </p:nvSpPr>
        <p:spPr>
          <a:xfrm>
            <a:off x="996275" y="744909"/>
            <a:ext cx="10190071" cy="3145855"/>
          </a:xfrm>
        </p:spPr>
        <p:txBody>
          <a:bodyPr anchor="b">
            <a:normAutofit/>
          </a:bodyPr>
          <a:lstStyle/>
          <a:p>
            <a:r>
              <a:rPr lang="en-GB" sz="5400" dirty="0">
                <a:solidFill>
                  <a:srgbClr val="FFFFFF"/>
                </a:solidFill>
              </a:rPr>
              <a:t>Deep Dive: </a:t>
            </a:r>
            <a:r>
              <a:rPr lang="en-GB" sz="5200" b="0" dirty="0">
                <a:solidFill>
                  <a:srgbClr val="5CFDFF"/>
                </a:solidFill>
              </a:rPr>
              <a:t>Flutterwave as a Remitter</a:t>
            </a:r>
          </a:p>
        </p:txBody>
      </p:sp>
    </p:spTree>
    <p:extLst>
      <p:ext uri="{BB962C8B-B14F-4D97-AF65-F5344CB8AC3E}">
        <p14:creationId xmlns:p14="http://schemas.microsoft.com/office/powerpoint/2010/main" val="34284804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BB317211-3292-43D8-8824-C090DBADA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5" y="0"/>
            <a:ext cx="12188951" cy="6858000"/>
          </a:xfrm>
          <a:prstGeom prst="rect">
            <a:avLst/>
          </a:prstGeom>
          <a:blipFill dpi="0" rotWithShape="1">
            <a:blip r:embed="rId4">
              <a:alphaModFix amt="15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E4A9C9D9-B905-3538-4416-38CB4D45CA3E}"/>
              </a:ext>
            </a:extLst>
          </p:cNvPr>
          <p:cNvSpPr/>
          <p:nvPr/>
        </p:nvSpPr>
        <p:spPr>
          <a:xfrm>
            <a:off x="0" y="0"/>
            <a:ext cx="12198115" cy="731043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 name="Picture 10" descr="A map of the earth with water and land&#10;&#10;AI-generated content may be incorrect.">
            <a:extLst>
              <a:ext uri="{FF2B5EF4-FFF2-40B4-BE49-F238E27FC236}">
                <a16:creationId xmlns:a16="http://schemas.microsoft.com/office/drawing/2014/main" id="{040B543B-330B-F613-B0AD-D14945AA3C97}"/>
              </a:ext>
            </a:extLst>
          </p:cNvPr>
          <p:cNvPicPr>
            <a:picLocks noChangeAspect="1"/>
          </p:cNvPicPr>
          <p:nvPr/>
        </p:nvPicPr>
        <p:blipFill>
          <a:blip r:embed="rId5">
            <a:alphaModFix amt="92000"/>
            <a:extLst>
              <a:ext uri="{BEBA8EAE-BF5A-486C-A8C5-ECC9F3942E4B}">
                <a14:imgProps xmlns:a14="http://schemas.microsoft.com/office/drawing/2010/main">
                  <a14:imgLayer r:embed="rId6">
                    <a14:imgEffect>
                      <a14:colorTemperature colorTemp="5950"/>
                    </a14:imgEffect>
                    <a14:imgEffect>
                      <a14:saturation sat="135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7"/>
              </a:ext>
            </a:extLst>
          </a:blip>
          <a:srcRect l="24994" t="41111" r="-89" b="-41111"/>
          <a:stretch>
            <a:fillRect/>
          </a:stretch>
        </p:blipFill>
        <p:spPr>
          <a:xfrm>
            <a:off x="-7639" y="-5"/>
            <a:ext cx="5150021" cy="6858000"/>
          </a:xfrm>
          <a:prstGeom prst="rect">
            <a:avLst/>
          </a:prstGeom>
        </p:spPr>
      </p:pic>
      <p:sp>
        <p:nvSpPr>
          <p:cNvPr id="2" name="Title 1">
            <a:extLst>
              <a:ext uri="{FF2B5EF4-FFF2-40B4-BE49-F238E27FC236}">
                <a16:creationId xmlns:a16="http://schemas.microsoft.com/office/drawing/2014/main" id="{5FAA4783-52EC-2A55-D7D6-DB11779C1EF4}"/>
              </a:ext>
            </a:extLst>
          </p:cNvPr>
          <p:cNvSpPr>
            <a:spLocks noGrp="1"/>
          </p:cNvSpPr>
          <p:nvPr>
            <p:ph type="title"/>
          </p:nvPr>
        </p:nvSpPr>
        <p:spPr>
          <a:xfrm>
            <a:off x="73614" y="2248055"/>
            <a:ext cx="4810902" cy="1877143"/>
          </a:xfrm>
        </p:spPr>
        <p:txBody>
          <a:bodyPr vert="horz" lIns="91440" tIns="45720" rIns="91440" bIns="45720" rtlCol="0" anchor="ctr">
            <a:normAutofit/>
          </a:bodyPr>
          <a:lstStyle/>
          <a:p>
            <a:r>
              <a:rPr lang="en-US" dirty="0">
                <a:solidFill>
                  <a:schemeClr val="tx1"/>
                </a:solidFill>
              </a:rPr>
              <a:t>Company Profile</a:t>
            </a:r>
          </a:p>
        </p:txBody>
      </p:sp>
      <p:pic>
        <p:nvPicPr>
          <p:cNvPr id="17" name="Content Placeholder 4" descr="&quot;Africa continent key. Isolated on white with clipping path.Source map is from the CIA public domain archive at: https://www.cia.gov/library/publications/the-world-factbook/docs/refmaps.html Traced using Adobe Illustrator on May 20, 2008. Layers of data used: Outlines (1).&quot;">
            <a:extLst>
              <a:ext uri="{FF2B5EF4-FFF2-40B4-BE49-F238E27FC236}">
                <a16:creationId xmlns:a16="http://schemas.microsoft.com/office/drawing/2014/main" id="{DE87E4D2-80F6-9918-9A9D-4AAF974CF547}"/>
              </a:ext>
            </a:extLst>
          </p:cNvPr>
          <p:cNvPicPr>
            <a:picLocks noGrp="1" noChangeAspect="1"/>
          </p:cNvPicPr>
          <p:nvPr>
            <p:ph sz="half" idx="1"/>
          </p:nvPr>
        </p:nvPicPr>
        <p:blipFill>
          <a:blip r:embed="rId8"/>
          <a:srcRect r="1" b="3751"/>
          <a:stretch>
            <a:fillRect/>
          </a:stretch>
        </p:blipFill>
        <p:spPr>
          <a:xfrm>
            <a:off x="9206888" y="4517808"/>
            <a:ext cx="2080107" cy="2080107"/>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sp>
        <p:nvSpPr>
          <p:cNvPr id="4" name="Content Placeholder 3">
            <a:extLst>
              <a:ext uri="{FF2B5EF4-FFF2-40B4-BE49-F238E27FC236}">
                <a16:creationId xmlns:a16="http://schemas.microsoft.com/office/drawing/2014/main" id="{078B77D6-A30B-E3D1-0212-EDDA0919FF0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10234" y="189617"/>
            <a:ext cx="5943566" cy="3579477"/>
          </a:xfrm>
        </p:spPr>
        <p:txBody>
          <a:bodyPr>
            <a:noAutofit/>
          </a:bodyPr>
          <a:lstStyle/>
          <a:p>
            <a:pPr marL="0" indent="0">
              <a:spcBef>
                <a:spcPts val="2500"/>
              </a:spcBef>
              <a:buNone/>
            </a:pPr>
            <a:r>
              <a:rPr lang="en-GB" sz="1600" b="1" dirty="0">
                <a:solidFill>
                  <a:schemeClr val="bg2"/>
                </a:solidFill>
              </a:rPr>
              <a:t>African Origins</a:t>
            </a:r>
          </a:p>
          <a:p>
            <a:pPr marL="0" lvl="1" indent="0">
              <a:buNone/>
            </a:pPr>
            <a:r>
              <a:rPr lang="en-GB" sz="1600" dirty="0">
                <a:solidFill>
                  <a:schemeClr val="bg2"/>
                </a:solidFill>
              </a:rPr>
              <a:t>Flutterwave was founded in Africa, emphasizing its roots in the continent's growing tech ecosystem.</a:t>
            </a:r>
          </a:p>
          <a:p>
            <a:pPr marL="0" lvl="1" indent="0">
              <a:buNone/>
            </a:pPr>
            <a:r>
              <a:rPr lang="en-GB" sz="1600" b="1" dirty="0">
                <a:solidFill>
                  <a:schemeClr val="bg2"/>
                </a:solidFill>
              </a:rPr>
              <a:t>Digital Payments Platform</a:t>
            </a:r>
          </a:p>
          <a:p>
            <a:pPr marL="0" lvl="1" indent="0">
              <a:buNone/>
            </a:pPr>
            <a:r>
              <a:rPr lang="en-GB" sz="1600" dirty="0">
                <a:solidFill>
                  <a:schemeClr val="bg2"/>
                </a:solidFill>
              </a:rPr>
              <a:t>The company operates a robust digital payments platform enabling seamless transactions across borders.</a:t>
            </a:r>
          </a:p>
          <a:p>
            <a:pPr marL="0" lvl="1" indent="0">
              <a:buNone/>
            </a:pPr>
            <a:r>
              <a:rPr lang="en-GB" sz="1600" b="1" dirty="0">
                <a:solidFill>
                  <a:schemeClr val="bg2"/>
                </a:solidFill>
              </a:rPr>
              <a:t>Strong Funding</a:t>
            </a:r>
          </a:p>
          <a:p>
            <a:pPr marL="0" lvl="1" indent="0">
              <a:buNone/>
            </a:pPr>
            <a:r>
              <a:rPr lang="en-GB" sz="1600" dirty="0">
                <a:solidFill>
                  <a:schemeClr val="bg2"/>
                </a:solidFill>
              </a:rPr>
              <a:t>Flutterwave has secured strong funding rounds supporting its rapid growth and market expansion.</a:t>
            </a:r>
          </a:p>
          <a:p>
            <a:pPr marL="0" lvl="1" indent="0">
              <a:buNone/>
            </a:pPr>
            <a:r>
              <a:rPr lang="en-GB" sz="1600" b="1" dirty="0">
                <a:solidFill>
                  <a:schemeClr val="bg2"/>
                </a:solidFill>
              </a:rPr>
              <a:t>Leading Remittance Provider</a:t>
            </a:r>
          </a:p>
          <a:p>
            <a:pPr marL="0" lvl="1" indent="0">
              <a:buNone/>
            </a:pPr>
            <a:r>
              <a:rPr lang="en-GB" sz="1600" dirty="0">
                <a:solidFill>
                  <a:schemeClr val="bg2"/>
                </a:solidFill>
              </a:rPr>
              <a:t>The company is a leading remitter in high-value corridors, connecting global payments efficiently</a:t>
            </a:r>
            <a:r>
              <a:rPr lang="en-GB" sz="2000" dirty="0">
                <a:solidFill>
                  <a:srgbClr val="FFFFFF"/>
                </a:solidFill>
              </a:rPr>
              <a:t>.</a:t>
            </a:r>
          </a:p>
        </p:txBody>
      </p:sp>
      <p:sp>
        <p:nvSpPr>
          <p:cNvPr id="15" name="Content Placeholder 3">
            <a:extLst>
              <a:ext uri="{FF2B5EF4-FFF2-40B4-BE49-F238E27FC236}">
                <a16:creationId xmlns:a16="http://schemas.microsoft.com/office/drawing/2014/main" id="{50C0007A-B9AE-B5A0-16FB-7E06481758EA}"/>
              </a:ext>
            </a:extLst>
          </p:cNvPr>
          <p:cNvSpPr txBox="1">
            <a:spLocks/>
          </p:cNvSpPr>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10234" y="4398115"/>
            <a:ext cx="4324316" cy="2459880"/>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2500"/>
              </a:spcBef>
              <a:buFont typeface="Arial" panose="020B0604020202020204" pitchFamily="34" charset="0"/>
              <a:buNone/>
            </a:pPr>
            <a:r>
              <a:rPr lang="en-GB" sz="1600" b="1" dirty="0">
                <a:solidFill>
                  <a:schemeClr val="accent3">
                    <a:lumMod val="60000"/>
                    <a:lumOff val="40000"/>
                  </a:schemeClr>
                </a:solidFill>
              </a:rPr>
              <a:t>Market Growth Projection</a:t>
            </a:r>
          </a:p>
          <a:p>
            <a:pPr marL="0" lvl="1" indent="0">
              <a:buFont typeface="Arial" panose="020B0604020202020204" pitchFamily="34" charset="0"/>
              <a:buNone/>
            </a:pPr>
            <a:r>
              <a:rPr lang="en-GB" sz="1600" dirty="0">
                <a:solidFill>
                  <a:schemeClr val="bg1">
                    <a:lumMod val="95000"/>
                    <a:lumOff val="5000"/>
                  </a:schemeClr>
                </a:solidFill>
              </a:rPr>
              <a:t>The digital payments market in Africa is expected to reach $1.5 trillion by 2030, showing rapid expansion.</a:t>
            </a:r>
          </a:p>
          <a:p>
            <a:pPr marL="0" lvl="1" indent="0">
              <a:buFont typeface="Arial" panose="020B0604020202020204" pitchFamily="34" charset="0"/>
              <a:buNone/>
            </a:pPr>
            <a:r>
              <a:rPr lang="en-GB" sz="1600" b="1" dirty="0">
                <a:solidFill>
                  <a:schemeClr val="accent3">
                    <a:lumMod val="60000"/>
                    <a:lumOff val="40000"/>
                  </a:schemeClr>
                </a:solidFill>
              </a:rPr>
              <a:t>Growth Opportunities</a:t>
            </a:r>
          </a:p>
          <a:p>
            <a:pPr marL="0" lvl="1" indent="0">
              <a:buFont typeface="Arial" panose="020B0604020202020204" pitchFamily="34" charset="0"/>
              <a:buNone/>
            </a:pPr>
            <a:r>
              <a:rPr lang="en-GB" sz="1600" dirty="0">
                <a:solidFill>
                  <a:schemeClr val="bg1">
                    <a:lumMod val="95000"/>
                    <a:lumOff val="5000"/>
                  </a:schemeClr>
                </a:solidFill>
              </a:rPr>
              <a:t>This growth creates significant opportunities for fintech companies to expand services and customer base.</a:t>
            </a:r>
          </a:p>
        </p:txBody>
      </p:sp>
      <p:sp>
        <p:nvSpPr>
          <p:cNvPr id="13" name="Title 1">
            <a:extLst>
              <a:ext uri="{FF2B5EF4-FFF2-40B4-BE49-F238E27FC236}">
                <a16:creationId xmlns:a16="http://schemas.microsoft.com/office/drawing/2014/main" id="{B7EB46AC-8EF9-13AE-9335-3CCE209E92B5}"/>
              </a:ext>
            </a:extLst>
          </p:cNvPr>
          <p:cNvSpPr txBox="1">
            <a:spLocks/>
          </p:cNvSpPr>
          <p:nvPr/>
        </p:nvSpPr>
        <p:spPr>
          <a:xfrm>
            <a:off x="250731" y="4200591"/>
            <a:ext cx="4633785" cy="23973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a:lstStyle>
          <a:p>
            <a:pPr>
              <a:lnSpc>
                <a:spcPct val="110000"/>
              </a:lnSpc>
              <a:spcBef>
                <a:spcPts val="2500"/>
              </a:spcBef>
              <a:buClr>
                <a:schemeClr val="accent1"/>
              </a:buClr>
            </a:pPr>
            <a:r>
              <a:rPr lang="en-US" sz="4000" dirty="0">
                <a:solidFill>
                  <a:schemeClr val="bg2"/>
                </a:solidFill>
                <a:latin typeface="+mn-lt"/>
                <a:ea typeface="+mn-ea"/>
                <a:cs typeface="+mn-cs"/>
              </a:rPr>
              <a:t>Africa’s Digital Payments Market Outlook</a:t>
            </a:r>
          </a:p>
        </p:txBody>
      </p:sp>
    </p:spTree>
    <p:extLst>
      <p:ext uri="{BB962C8B-B14F-4D97-AF65-F5344CB8AC3E}">
        <p14:creationId xmlns:p14="http://schemas.microsoft.com/office/powerpoint/2010/main" val="4724529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250"/>
                                  </p:stCondLst>
                                  <p:iterate>
                                    <p:tmPct val="10000"/>
                                  </p:iterate>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E6767B7-CF06-88A6-B3ED-17BBC45A7C89}"/>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B228DEA-C070-95AF-A618-D67A26B33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1" name="Rectangle 20">
            <a:extLst>
              <a:ext uri="{FF2B5EF4-FFF2-40B4-BE49-F238E27FC236}">
                <a16:creationId xmlns:a16="http://schemas.microsoft.com/office/drawing/2014/main" id="{4B55C186-FD01-8BD9-E2B6-3F49E4C5B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 name="Picture 14" descr="Digital financial graph">
            <a:extLst>
              <a:ext uri="{FF2B5EF4-FFF2-40B4-BE49-F238E27FC236}">
                <a16:creationId xmlns:a16="http://schemas.microsoft.com/office/drawing/2014/main" id="{9F668D62-F8D8-4780-4A00-88A92781A4D7}"/>
              </a:ext>
            </a:extLst>
          </p:cNvPr>
          <p:cNvPicPr>
            <a:picLocks noChangeAspect="1"/>
          </p:cNvPicPr>
          <p:nvPr/>
        </p:nvPicPr>
        <p:blipFill>
          <a:blip r:embed="rId3">
            <a:alphaModFix/>
          </a:blip>
          <a:srcRect t="20"/>
          <a:stretch>
            <a:fillRect/>
          </a:stretch>
        </p:blipFill>
        <p:spPr>
          <a:xfrm>
            <a:off x="20" y="10"/>
            <a:ext cx="12191980" cy="6856614"/>
          </a:xfrm>
          <a:prstGeom prst="rect">
            <a:avLst/>
          </a:prstGeom>
        </p:spPr>
      </p:pic>
      <p:sp>
        <p:nvSpPr>
          <p:cNvPr id="23" name="Rectangle 22">
            <a:extLst>
              <a:ext uri="{FF2B5EF4-FFF2-40B4-BE49-F238E27FC236}">
                <a16:creationId xmlns:a16="http://schemas.microsoft.com/office/drawing/2014/main" id="{6F8E2121-7496-B75F-FB3E-5D7E9D290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0091A2-C163-DF4C-8C38-874D9B2C2B15}"/>
              </a:ext>
            </a:extLst>
          </p:cNvPr>
          <p:cNvSpPr>
            <a:spLocks noGrp="1"/>
          </p:cNvSpPr>
          <p:nvPr>
            <p:ph type="ctrTitle"/>
          </p:nvPr>
        </p:nvSpPr>
        <p:spPr>
          <a:xfrm>
            <a:off x="996275" y="744909"/>
            <a:ext cx="10190071" cy="3145855"/>
          </a:xfrm>
        </p:spPr>
        <p:txBody>
          <a:bodyPr anchor="b">
            <a:normAutofit/>
          </a:bodyPr>
          <a:lstStyle/>
          <a:p>
            <a:r>
              <a:rPr lang="en-GB" sz="5400" dirty="0"/>
              <a:t>Deep Dive: </a:t>
            </a:r>
            <a:r>
              <a:rPr lang="en-GB" sz="5200" b="0" dirty="0">
                <a:solidFill>
                  <a:srgbClr val="5CFDFF"/>
                </a:solidFill>
              </a:rPr>
              <a:t>Coinbase as a Beneficiary </a:t>
            </a:r>
            <a:endParaRPr lang="en-GB" sz="5400" b="0" dirty="0">
              <a:solidFill>
                <a:srgbClr val="5CFDFF"/>
              </a:solidFill>
            </a:endParaRPr>
          </a:p>
        </p:txBody>
      </p:sp>
    </p:spTree>
    <p:extLst>
      <p:ext uri="{BB962C8B-B14F-4D97-AF65-F5344CB8AC3E}">
        <p14:creationId xmlns:p14="http://schemas.microsoft.com/office/powerpoint/2010/main" val="9812363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5" name="Picture 24">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27" name="Rectangle 26">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9" name="Rectangle 28">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 name="Rectangle 32">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4AE61CB1-1A12-C65B-3641-6B53E90B1594}"/>
              </a:ext>
            </a:extLst>
          </p:cNvPr>
          <p:cNvSpPr/>
          <p:nvPr/>
        </p:nvSpPr>
        <p:spPr>
          <a:xfrm>
            <a:off x="-9173" y="0"/>
            <a:ext cx="12188951" cy="687554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B88BCCC5-7D69-527B-0623-0992F9CA518A}"/>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916356" y="1392402"/>
            <a:ext cx="7123180" cy="4774690"/>
          </a:xfrm>
        </p:spPr>
        <p:txBody>
          <a:bodyPr vert="horz" lIns="91440" tIns="45720" rIns="91440" bIns="45720" rtlCol="0" anchor="ctr">
            <a:normAutofit fontScale="85000" lnSpcReduction="20000"/>
          </a:bodyPr>
          <a:lstStyle/>
          <a:p>
            <a:pPr marL="457200" indent="-457200">
              <a:lnSpc>
                <a:spcPct val="100000"/>
              </a:lnSpc>
              <a:buClr>
                <a:schemeClr val="accent1">
                  <a:lumMod val="50000"/>
                </a:schemeClr>
              </a:buClr>
              <a:buFont typeface="+mj-lt"/>
              <a:buAutoNum type="arabicPeriod"/>
            </a:pPr>
            <a:r>
              <a:rPr lang="en-US" sz="1900" b="1" dirty="0">
                <a:solidFill>
                  <a:schemeClr val="tx2"/>
                </a:solidFill>
              </a:rPr>
              <a:t>Executive Summary</a:t>
            </a:r>
          </a:p>
          <a:p>
            <a:pPr marL="457200" lvl="1" indent="0">
              <a:lnSpc>
                <a:spcPct val="100000"/>
              </a:lnSpc>
              <a:buNone/>
            </a:pPr>
            <a:r>
              <a:rPr lang="en-US" sz="2000" dirty="0">
                <a:solidFill>
                  <a:schemeClr val="accent3">
                    <a:lumMod val="60000"/>
                    <a:lumOff val="40000"/>
                  </a:schemeClr>
                </a:solidFill>
              </a:rPr>
              <a:t>Strategic Overview of FMFX Flows</a:t>
            </a:r>
          </a:p>
          <a:p>
            <a:pPr marL="457200" indent="-457200">
              <a:lnSpc>
                <a:spcPct val="100000"/>
              </a:lnSpc>
              <a:buClr>
                <a:schemeClr val="accent1">
                  <a:lumMod val="50000"/>
                </a:schemeClr>
              </a:buClr>
              <a:buFont typeface="+mj-lt"/>
              <a:buAutoNum type="arabicPeriod"/>
            </a:pPr>
            <a:r>
              <a:rPr lang="en-US" sz="1900" b="1" dirty="0">
                <a:solidFill>
                  <a:schemeClr val="tx2"/>
                </a:solidFill>
              </a:rPr>
              <a:t>Top Remitters (Inflows)</a:t>
            </a:r>
          </a:p>
          <a:p>
            <a:pPr marL="457200" lvl="1" indent="0">
              <a:lnSpc>
                <a:spcPct val="100000"/>
              </a:lnSpc>
              <a:buNone/>
            </a:pPr>
            <a:r>
              <a:rPr lang="en-US" sz="2000" dirty="0">
                <a:solidFill>
                  <a:schemeClr val="accent3">
                    <a:lumMod val="60000"/>
                    <a:lumOff val="40000"/>
                  </a:schemeClr>
                </a:solidFill>
              </a:rPr>
              <a:t>Value versus Volume Analysis</a:t>
            </a:r>
          </a:p>
          <a:p>
            <a:pPr marL="457200" indent="-457200">
              <a:lnSpc>
                <a:spcPct val="100000"/>
              </a:lnSpc>
              <a:buClr>
                <a:schemeClr val="accent1">
                  <a:lumMod val="50000"/>
                </a:schemeClr>
              </a:buClr>
              <a:buFont typeface="+mj-lt"/>
              <a:buAutoNum type="arabicPeriod"/>
            </a:pPr>
            <a:r>
              <a:rPr lang="en-US" sz="1900" b="1" dirty="0">
                <a:solidFill>
                  <a:schemeClr val="tx2"/>
                </a:solidFill>
              </a:rPr>
              <a:t>Top Beneficiaries (Outflows)</a:t>
            </a:r>
          </a:p>
          <a:p>
            <a:pPr marL="457200" lvl="1" indent="0">
              <a:lnSpc>
                <a:spcPct val="100000"/>
              </a:lnSpc>
              <a:buNone/>
            </a:pPr>
            <a:r>
              <a:rPr lang="en-US" sz="2000" dirty="0">
                <a:solidFill>
                  <a:schemeClr val="accent3">
                    <a:lumMod val="60000"/>
                    <a:lumOff val="40000"/>
                  </a:schemeClr>
                </a:solidFill>
              </a:rPr>
              <a:t>Value versus Volume Analysis</a:t>
            </a:r>
            <a:endParaRPr lang="en-US" sz="2000" b="1" dirty="0">
              <a:solidFill>
                <a:schemeClr val="accent3">
                  <a:lumMod val="60000"/>
                  <a:lumOff val="40000"/>
                </a:schemeClr>
              </a:solidFill>
            </a:endParaRPr>
          </a:p>
          <a:p>
            <a:pPr marL="457200" indent="-457200">
              <a:lnSpc>
                <a:spcPct val="100000"/>
              </a:lnSpc>
              <a:buClr>
                <a:schemeClr val="accent1">
                  <a:lumMod val="50000"/>
                </a:schemeClr>
              </a:buClr>
              <a:buFont typeface="+mj-lt"/>
              <a:buAutoNum type="arabicPeriod"/>
            </a:pPr>
            <a:r>
              <a:rPr lang="en-US" sz="1900" b="1" dirty="0">
                <a:solidFill>
                  <a:schemeClr val="tx2"/>
                </a:solidFill>
              </a:rPr>
              <a:t>Network Effects</a:t>
            </a:r>
          </a:p>
          <a:p>
            <a:pPr marL="457200" indent="-457200">
              <a:lnSpc>
                <a:spcPct val="100000"/>
              </a:lnSpc>
              <a:buClr>
                <a:schemeClr val="accent1">
                  <a:lumMod val="50000"/>
                </a:schemeClr>
              </a:buClr>
              <a:buFont typeface="+mj-lt"/>
              <a:buAutoNum type="arabicPeriod"/>
            </a:pPr>
            <a:r>
              <a:rPr lang="en-US" sz="1900" b="1" dirty="0">
                <a:solidFill>
                  <a:schemeClr val="tx2"/>
                </a:solidFill>
              </a:rPr>
              <a:t>Geographic and Behavioural Flow Mapping</a:t>
            </a:r>
          </a:p>
          <a:p>
            <a:pPr marL="457200" indent="-457200">
              <a:lnSpc>
                <a:spcPct val="100000"/>
              </a:lnSpc>
              <a:buClr>
                <a:schemeClr val="accent1">
                  <a:lumMod val="50000"/>
                </a:schemeClr>
              </a:buClr>
              <a:buFont typeface="+mj-lt"/>
              <a:buAutoNum type="arabicPeriod"/>
            </a:pPr>
            <a:r>
              <a:rPr lang="en-US" sz="1900" b="1" dirty="0">
                <a:solidFill>
                  <a:schemeClr val="tx2"/>
                </a:solidFill>
              </a:rPr>
              <a:t>Enhanced Corridor Opportunities</a:t>
            </a:r>
          </a:p>
          <a:p>
            <a:pPr marL="457200" indent="-457200">
              <a:lnSpc>
                <a:spcPct val="100000"/>
              </a:lnSpc>
              <a:buClr>
                <a:schemeClr val="accent1">
                  <a:lumMod val="50000"/>
                </a:schemeClr>
              </a:buClr>
              <a:buFont typeface="+mj-lt"/>
              <a:buAutoNum type="arabicPeriod"/>
            </a:pPr>
            <a:r>
              <a:rPr lang="en-US" sz="1900" b="1" dirty="0">
                <a:solidFill>
                  <a:schemeClr val="tx2"/>
                </a:solidFill>
              </a:rPr>
              <a:t>Top Remitter Deep Dive </a:t>
            </a:r>
          </a:p>
          <a:p>
            <a:pPr marL="457200" lvl="1" indent="0">
              <a:lnSpc>
                <a:spcPct val="100000"/>
              </a:lnSpc>
              <a:buNone/>
            </a:pPr>
            <a:r>
              <a:rPr lang="en-US" sz="2000" dirty="0">
                <a:solidFill>
                  <a:schemeClr val="accent3">
                    <a:lumMod val="60000"/>
                    <a:lumOff val="40000"/>
                  </a:schemeClr>
                </a:solidFill>
              </a:rPr>
              <a:t>Flutterwave as a Remitter</a:t>
            </a:r>
          </a:p>
          <a:p>
            <a:pPr marL="457200" indent="-457200">
              <a:lnSpc>
                <a:spcPct val="100000"/>
              </a:lnSpc>
              <a:buClr>
                <a:schemeClr val="accent1">
                  <a:lumMod val="50000"/>
                </a:schemeClr>
              </a:buClr>
              <a:buFont typeface="+mj-lt"/>
              <a:buAutoNum type="arabicPeriod"/>
            </a:pPr>
            <a:r>
              <a:rPr lang="en-US" sz="1900" b="1" dirty="0">
                <a:solidFill>
                  <a:schemeClr val="tx2"/>
                </a:solidFill>
              </a:rPr>
              <a:t>Top Beneficiary Deep Dive </a:t>
            </a:r>
          </a:p>
          <a:p>
            <a:pPr marL="457200" lvl="1" indent="0">
              <a:lnSpc>
                <a:spcPct val="100000"/>
              </a:lnSpc>
              <a:buNone/>
            </a:pPr>
            <a:r>
              <a:rPr lang="en-US" sz="2000" dirty="0">
                <a:solidFill>
                  <a:schemeClr val="accent3">
                    <a:lumMod val="60000"/>
                    <a:lumOff val="40000"/>
                  </a:schemeClr>
                </a:solidFill>
              </a:rPr>
              <a:t>Coinbase as a Beneficiary</a:t>
            </a:r>
          </a:p>
          <a:p>
            <a:pPr marL="457200" indent="-457200">
              <a:lnSpc>
                <a:spcPct val="100000"/>
              </a:lnSpc>
              <a:buClr>
                <a:schemeClr val="accent1">
                  <a:lumMod val="50000"/>
                </a:schemeClr>
              </a:buClr>
              <a:buFont typeface="+mj-lt"/>
              <a:buAutoNum type="arabicPeriod"/>
            </a:pPr>
            <a:r>
              <a:rPr lang="en-US" sz="1900" b="1" dirty="0">
                <a:solidFill>
                  <a:schemeClr val="tx2"/>
                </a:solidFill>
              </a:rPr>
              <a:t>Strategic Takeaway</a:t>
            </a:r>
          </a:p>
          <a:p>
            <a:pPr marL="457200" lvl="1" indent="0">
              <a:lnSpc>
                <a:spcPct val="100000"/>
              </a:lnSpc>
              <a:buNone/>
            </a:pPr>
            <a:r>
              <a:rPr lang="en-US" sz="2000" dirty="0">
                <a:solidFill>
                  <a:schemeClr val="accent3">
                    <a:lumMod val="60000"/>
                    <a:lumOff val="40000"/>
                  </a:schemeClr>
                </a:solidFill>
              </a:rPr>
              <a:t>Dual Approach for Market Leadership</a:t>
            </a:r>
          </a:p>
        </p:txBody>
      </p:sp>
      <p:sp>
        <p:nvSpPr>
          <p:cNvPr id="2" name="Title 1">
            <a:extLst>
              <a:ext uri="{FF2B5EF4-FFF2-40B4-BE49-F238E27FC236}">
                <a16:creationId xmlns:a16="http://schemas.microsoft.com/office/drawing/2014/main" id="{97B80E15-69F3-959C-6D07-ABD5FCECB29A}"/>
              </a:ext>
            </a:extLst>
          </p:cNvPr>
          <p:cNvSpPr>
            <a:spLocks noGrp="1"/>
          </p:cNvSpPr>
          <p:nvPr>
            <p:ph type="title"/>
          </p:nvPr>
        </p:nvSpPr>
        <p:spPr>
          <a:xfrm>
            <a:off x="248920" y="-297072"/>
            <a:ext cx="10003218" cy="1600124"/>
          </a:xfrm>
        </p:spPr>
        <p:txBody>
          <a:bodyPr vert="horz" lIns="91440" tIns="45720" rIns="91440" bIns="45720" rtlCol="0" anchor="ctr">
            <a:normAutofit/>
          </a:bodyPr>
          <a:lstStyle/>
          <a:p>
            <a:r>
              <a:rPr lang="en-US" dirty="0">
                <a:solidFill>
                  <a:schemeClr val="bg2">
                    <a:lumMod val="25000"/>
                  </a:schemeClr>
                </a:solidFill>
              </a:rPr>
              <a:t>Content</a:t>
            </a:r>
          </a:p>
        </p:txBody>
      </p:sp>
      <p:pic>
        <p:nvPicPr>
          <p:cNvPr id="5" name="Content Placeholder 4" descr="Digital map with light leak background">
            <a:extLst>
              <a:ext uri="{FF2B5EF4-FFF2-40B4-BE49-F238E27FC236}">
                <a16:creationId xmlns:a16="http://schemas.microsoft.com/office/drawing/2014/main" id="{65A30EE6-8632-4A28-8953-C428D1E6006E}"/>
              </a:ext>
            </a:extLst>
          </p:cNvPr>
          <p:cNvPicPr>
            <a:picLocks noGrp="1" noChangeAspect="1"/>
          </p:cNvPicPr>
          <p:nvPr>
            <p:ph sz="half" idx="1"/>
          </p:nvPr>
        </p:nvPicPr>
        <p:blipFill>
          <a:blip r:embed="rId5"/>
          <a:srcRect l="35346" r="5442"/>
          <a:stretch>
            <a:fillRect/>
          </a:stretch>
        </p:blipFill>
        <p:spPr>
          <a:xfrm>
            <a:off x="8706971" y="1303051"/>
            <a:ext cx="3485028" cy="5554949"/>
          </a:xfrm>
          <a:prstGeom prst="rect">
            <a:avLst/>
          </a:prstGeom>
        </p:spPr>
      </p:pic>
    </p:spTree>
    <p:extLst>
      <p:ext uri="{BB962C8B-B14F-4D97-AF65-F5344CB8AC3E}">
        <p14:creationId xmlns:p14="http://schemas.microsoft.com/office/powerpoint/2010/main" val="9711866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BB317211-3292-43D8-8824-C090DBADA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5" y="0"/>
            <a:ext cx="12188951" cy="6858000"/>
          </a:xfrm>
          <a:prstGeom prst="rect">
            <a:avLst/>
          </a:prstGeom>
          <a:blipFill dpi="0" rotWithShape="1">
            <a:blip r:embed="rId4">
              <a:alphaModFix amt="15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73BFE942-043F-2216-8637-3CDFF07C612B}"/>
              </a:ext>
            </a:extLst>
          </p:cNvPr>
          <p:cNvSpPr/>
          <p:nvPr/>
        </p:nvSpPr>
        <p:spPr>
          <a:xfrm>
            <a:off x="0" y="0"/>
            <a:ext cx="12198115" cy="731043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Content Placeholder 4" descr="Digital tablet and graphs. Flags UK and EU">
            <a:extLst>
              <a:ext uri="{FF2B5EF4-FFF2-40B4-BE49-F238E27FC236}">
                <a16:creationId xmlns:a16="http://schemas.microsoft.com/office/drawing/2014/main" id="{E64B7041-E3BE-4163-ABA4-58731E66945F}"/>
              </a:ext>
            </a:extLst>
          </p:cNvPr>
          <p:cNvPicPr>
            <a:picLocks noGrp="1" noChangeAspect="1"/>
          </p:cNvPicPr>
          <p:nvPr>
            <p:ph sz="half" idx="1"/>
          </p:nvPr>
        </p:nvPicPr>
        <p:blipFill>
          <a:blip r:embed="rId5">
            <a:alphaModFix/>
          </a:blip>
          <a:srcRect l="666" t="10819" r="51982" b="43387"/>
          <a:stretch>
            <a:fillRect/>
          </a:stretch>
        </p:blipFill>
        <p:spPr>
          <a:xfrm>
            <a:off x="-7639" y="0"/>
            <a:ext cx="6153150" cy="3971925"/>
          </a:xfrm>
          <a:prstGeom prst="rect">
            <a:avLst/>
          </a:prstGeom>
        </p:spPr>
      </p:pic>
      <p:sp>
        <p:nvSpPr>
          <p:cNvPr id="4" name="Content Placeholder 3">
            <a:extLst>
              <a:ext uri="{FF2B5EF4-FFF2-40B4-BE49-F238E27FC236}">
                <a16:creationId xmlns:a16="http://schemas.microsoft.com/office/drawing/2014/main" id="{E25636AD-4B81-4BC0-FA88-9F841629F67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55979" y="223350"/>
            <a:ext cx="5422504" cy="3971925"/>
          </a:xfrm>
        </p:spPr>
        <p:txBody>
          <a:bodyPr>
            <a:normAutofit lnSpcReduction="10000"/>
          </a:bodyPr>
          <a:lstStyle/>
          <a:p>
            <a:pPr marL="0" lvl="1" indent="0">
              <a:buNone/>
            </a:pPr>
            <a:r>
              <a:rPr lang="en-GB" sz="1600" b="1" dirty="0">
                <a:solidFill>
                  <a:schemeClr val="bg2"/>
                </a:solidFill>
              </a:rPr>
              <a:t>Strong Revenue Performance</a:t>
            </a:r>
          </a:p>
          <a:p>
            <a:pPr marL="0" lvl="1" indent="0">
              <a:buNone/>
            </a:pPr>
            <a:r>
              <a:rPr lang="en-GB" sz="1600" dirty="0">
                <a:solidFill>
                  <a:schemeClr val="bg2"/>
                </a:solidFill>
              </a:rPr>
              <a:t>Demonstrates robust revenue growth, reflecting market success and financial stability.</a:t>
            </a:r>
          </a:p>
          <a:p>
            <a:pPr marL="0" lvl="1" indent="0">
              <a:buNone/>
            </a:pPr>
            <a:r>
              <a:rPr lang="en-GB" sz="1600" b="1" dirty="0">
                <a:solidFill>
                  <a:schemeClr val="bg2"/>
                </a:solidFill>
              </a:rPr>
              <a:t>EU Passporting Rights</a:t>
            </a:r>
          </a:p>
          <a:p>
            <a:pPr marL="0" lvl="1" indent="0">
              <a:buNone/>
            </a:pPr>
            <a:r>
              <a:rPr lang="en-GB" sz="1600" dirty="0">
                <a:solidFill>
                  <a:schemeClr val="bg2"/>
                </a:solidFill>
              </a:rPr>
              <a:t>Holding EU passporting rights allows seamless provision of services across European countries under unified regulation.</a:t>
            </a:r>
          </a:p>
          <a:p>
            <a:pPr marL="0" lvl="1" indent="0">
              <a:buNone/>
            </a:pPr>
            <a:r>
              <a:rPr lang="en-GB" sz="1600" b="1" dirty="0" err="1">
                <a:solidFill>
                  <a:schemeClr val="bg2"/>
                </a:solidFill>
              </a:rPr>
              <a:t>MiCA</a:t>
            </a:r>
            <a:r>
              <a:rPr lang="en-GB" sz="1600" b="1" dirty="0">
                <a:solidFill>
                  <a:schemeClr val="bg2"/>
                </a:solidFill>
              </a:rPr>
              <a:t> Licensing</a:t>
            </a:r>
          </a:p>
          <a:p>
            <a:pPr marL="0" lvl="1" indent="0">
              <a:buNone/>
            </a:pPr>
            <a:r>
              <a:rPr lang="en-GB" sz="1600" dirty="0">
                <a:solidFill>
                  <a:schemeClr val="bg2"/>
                </a:solidFill>
              </a:rPr>
              <a:t>Ensures adherence to European crypto asset market standards and enhances credibility.</a:t>
            </a:r>
          </a:p>
          <a:p>
            <a:pPr marL="0" lvl="1" indent="0">
              <a:buNone/>
            </a:pPr>
            <a:r>
              <a:rPr lang="en-GB" sz="1600" b="1" dirty="0">
                <a:solidFill>
                  <a:schemeClr val="bg2"/>
                </a:solidFill>
              </a:rPr>
              <a:t>Leading Remittance Provider</a:t>
            </a:r>
          </a:p>
          <a:p>
            <a:pPr marL="0" lvl="1" indent="0">
              <a:buNone/>
            </a:pPr>
            <a:r>
              <a:rPr lang="en-GB" sz="1600" dirty="0">
                <a:solidFill>
                  <a:schemeClr val="bg2"/>
                </a:solidFill>
              </a:rPr>
              <a:t>Leading remitter in high-value corridors, connecting global payments efficiently</a:t>
            </a:r>
            <a:r>
              <a:rPr lang="en-GB" sz="2000" dirty="0">
                <a:solidFill>
                  <a:srgbClr val="FFFFFF"/>
                </a:solidFill>
              </a:rPr>
              <a:t>.</a:t>
            </a:r>
          </a:p>
          <a:p>
            <a:pPr marL="0" lvl="1" indent="0">
              <a:buFont typeface="Arial" panose="020B0604020202020204" pitchFamily="34" charset="0"/>
              <a:buNone/>
            </a:pPr>
            <a:endParaRPr lang="en-GB" sz="1400" dirty="0">
              <a:solidFill>
                <a:schemeClr val="bg2"/>
              </a:solidFill>
            </a:endParaRPr>
          </a:p>
        </p:txBody>
      </p:sp>
      <p:sp>
        <p:nvSpPr>
          <p:cNvPr id="2" name="Title 1">
            <a:extLst>
              <a:ext uri="{FF2B5EF4-FFF2-40B4-BE49-F238E27FC236}">
                <a16:creationId xmlns:a16="http://schemas.microsoft.com/office/drawing/2014/main" id="{37B80DD4-534A-2184-17D1-49E9FB08DCB5}"/>
              </a:ext>
            </a:extLst>
          </p:cNvPr>
          <p:cNvSpPr>
            <a:spLocks noGrp="1"/>
          </p:cNvSpPr>
          <p:nvPr>
            <p:ph type="title"/>
          </p:nvPr>
        </p:nvSpPr>
        <p:spPr>
          <a:xfrm>
            <a:off x="490320" y="2688965"/>
            <a:ext cx="4795282" cy="1179233"/>
          </a:xfrm>
        </p:spPr>
        <p:txBody>
          <a:bodyPr vert="horz" lIns="91440" tIns="45720" rIns="91440" bIns="45720" rtlCol="0" anchor="ctr">
            <a:normAutofit/>
          </a:bodyPr>
          <a:lstStyle/>
          <a:p>
            <a:r>
              <a:rPr lang="en-US" dirty="0">
                <a:solidFill>
                  <a:schemeClr val="tx1"/>
                </a:solidFill>
              </a:rPr>
              <a:t>Company Profile</a:t>
            </a:r>
          </a:p>
        </p:txBody>
      </p:sp>
      <p:sp>
        <p:nvSpPr>
          <p:cNvPr id="6" name="Title 1">
            <a:extLst>
              <a:ext uri="{FF2B5EF4-FFF2-40B4-BE49-F238E27FC236}">
                <a16:creationId xmlns:a16="http://schemas.microsoft.com/office/drawing/2014/main" id="{A54CDC5F-BAC7-32F4-F4BE-1A2408838CC2}"/>
              </a:ext>
            </a:extLst>
          </p:cNvPr>
          <p:cNvSpPr txBox="1">
            <a:spLocks/>
          </p:cNvSpPr>
          <p:nvPr/>
        </p:nvSpPr>
        <p:spPr>
          <a:xfrm>
            <a:off x="371475" y="4457815"/>
            <a:ext cx="5774036" cy="1600124"/>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a:lstStyle>
          <a:p>
            <a:r>
              <a:rPr lang="en-US" dirty="0">
                <a:solidFill>
                  <a:schemeClr val="tx2">
                    <a:lumMod val="25000"/>
                  </a:schemeClr>
                </a:solidFill>
              </a:rPr>
              <a:t>Global Crypto Exchange Market Growth Projections</a:t>
            </a:r>
          </a:p>
        </p:txBody>
      </p:sp>
      <p:sp>
        <p:nvSpPr>
          <p:cNvPr id="7" name="Content Placeholder 3">
            <a:extLst>
              <a:ext uri="{FF2B5EF4-FFF2-40B4-BE49-F238E27FC236}">
                <a16:creationId xmlns:a16="http://schemas.microsoft.com/office/drawing/2014/main" id="{7EB61D07-42DD-584C-4664-C744A10CB5DA}"/>
              </a:ext>
            </a:extLst>
          </p:cNvPr>
          <p:cNvSpPr txBox="1">
            <a:spLocks/>
          </p:cNvSpPr>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55979" y="4351162"/>
            <a:ext cx="5422504" cy="267557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buNone/>
            </a:pPr>
            <a:r>
              <a:rPr lang="en-GB" sz="1600" b="1" dirty="0">
                <a:solidFill>
                  <a:schemeClr val="accent3">
                    <a:lumMod val="60000"/>
                    <a:lumOff val="40000"/>
                  </a:schemeClr>
                </a:solidFill>
              </a:rPr>
              <a:t>Market Expansion Drivers</a:t>
            </a:r>
          </a:p>
          <a:p>
            <a:pPr marL="0" lvl="1" indent="0">
              <a:buNone/>
            </a:pPr>
            <a:r>
              <a:rPr lang="en-GB" sz="1600" dirty="0">
                <a:solidFill>
                  <a:schemeClr val="bg2"/>
                </a:solidFill>
              </a:rPr>
              <a:t>Increasing adoption and clearer regulations are key factors driving the expansion of the global crypto exchange market.</a:t>
            </a:r>
          </a:p>
          <a:p>
            <a:pPr marL="0" lvl="1" indent="0">
              <a:buNone/>
            </a:pPr>
            <a:r>
              <a:rPr lang="en-GB" sz="1600" b="1" dirty="0">
                <a:solidFill>
                  <a:schemeClr val="accent3">
                    <a:lumMod val="60000"/>
                    <a:lumOff val="40000"/>
                  </a:schemeClr>
                </a:solidFill>
              </a:rPr>
              <a:t>Impact on Exchange Strategies</a:t>
            </a:r>
          </a:p>
          <a:p>
            <a:pPr marL="0" lvl="1" indent="0">
              <a:buNone/>
            </a:pPr>
            <a:r>
              <a:rPr lang="en-GB" sz="1600" dirty="0">
                <a:solidFill>
                  <a:schemeClr val="bg2"/>
                </a:solidFill>
              </a:rPr>
              <a:t>Exchanges like Coinbase and FMFX are benefiting from corridor strategies amid market growth and regulatory clarity.</a:t>
            </a:r>
          </a:p>
        </p:txBody>
      </p:sp>
    </p:spTree>
    <p:extLst>
      <p:ext uri="{BB962C8B-B14F-4D97-AF65-F5344CB8AC3E}">
        <p14:creationId xmlns:p14="http://schemas.microsoft.com/office/powerpoint/2010/main" val="39125259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250"/>
                                  </p:stCondLst>
                                  <p:iterate>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extLst>
              <a:ext uri="{28A0092B-C50C-407E-A947-70E740481C1C}">
                <a14:useLocalDpi xmlns:a14="http://schemas.microsoft.com/office/drawing/2010/main" val="0"/>
              </a:ext>
            </a:extLst>
          </a:blip>
          <a:stretch>
            <a:fillRect l="-25000" r="-25000"/>
          </a:stretch>
        </a:blipFill>
        <a:effectLst/>
      </p:bgPr>
    </p:bg>
    <p:spTree>
      <p:nvGrpSpPr>
        <p:cNvPr id="1" name="">
          <a:extLst>
            <a:ext uri="{FF2B5EF4-FFF2-40B4-BE49-F238E27FC236}">
              <a16:creationId xmlns:a16="http://schemas.microsoft.com/office/drawing/2014/main" id="{C6B27473-261D-3045-CCD5-B47BB632AA2C}"/>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62BFB30-A25F-77FE-B1D7-1891DEF85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5D560F51-CF11-5DC7-2FDB-C77F5AED98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98857C85-5B63-C2A7-4076-00E587F45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blipFill dpi="0" rotWithShape="1">
            <a:blip r:embed="rId4">
              <a:alphaModFix amt="24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35A8BC-5257-E3B2-DEC7-BFF83E899EA0}"/>
              </a:ext>
            </a:extLst>
          </p:cNvPr>
          <p:cNvSpPr>
            <a:spLocks noGrp="1"/>
          </p:cNvSpPr>
          <p:nvPr>
            <p:ph type="ctrTitle"/>
          </p:nvPr>
        </p:nvSpPr>
        <p:spPr>
          <a:xfrm>
            <a:off x="0" y="1"/>
            <a:ext cx="12192000" cy="6858000"/>
          </a:xfrm>
          <a:blipFill dpi="0" rotWithShape="1">
            <a:blip r:embed="rId5">
              <a:alphaModFix amt="49000"/>
            </a:blip>
            <a:srcRect/>
            <a:stretch>
              <a:fillRect l="-25000" r="-25000"/>
            </a:stretch>
          </a:blipFill>
        </p:spPr>
        <p:txBody>
          <a:bodyPr anchor="ctr">
            <a:normAutofit/>
          </a:bodyPr>
          <a:lstStyle/>
          <a:p>
            <a:r>
              <a:rPr lang="en-GB" sz="5200" dirty="0"/>
              <a:t>Strategic Takeaway: </a:t>
            </a:r>
            <a:r>
              <a:rPr lang="en-GB" sz="5200" b="0" dirty="0">
                <a:solidFill>
                  <a:srgbClr val="5CFDFF"/>
                </a:solidFill>
              </a:rPr>
              <a:t>Dual Approach for Market Leadership</a:t>
            </a:r>
          </a:p>
        </p:txBody>
      </p:sp>
    </p:spTree>
    <p:extLst>
      <p:ext uri="{BB962C8B-B14F-4D97-AF65-F5344CB8AC3E}">
        <p14:creationId xmlns:p14="http://schemas.microsoft.com/office/powerpoint/2010/main" val="23871380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BB317211-3292-43D8-8824-C090DBADA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5" y="0"/>
            <a:ext cx="12188951" cy="6858000"/>
          </a:xfrm>
          <a:prstGeom prst="rect">
            <a:avLst/>
          </a:prstGeom>
          <a:blipFill dpi="0" rotWithShape="1">
            <a:blip r:embed="rId4">
              <a:alphaModFix amt="15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E2C3E71-1E8A-811F-3744-A500BD06959D}"/>
              </a:ext>
            </a:extLst>
          </p:cNvPr>
          <p:cNvSpPr/>
          <p:nvPr/>
        </p:nvSpPr>
        <p:spPr>
          <a:xfrm>
            <a:off x="0" y="0"/>
            <a:ext cx="12198115" cy="731043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3584A657-04C7-8955-E94A-818237A849B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82750" y="864777"/>
            <a:ext cx="6403155" cy="5128445"/>
          </a:xfrm>
        </p:spPr>
        <p:txBody>
          <a:bodyPr>
            <a:noAutofit/>
          </a:bodyPr>
          <a:lstStyle/>
          <a:p>
            <a:pPr marL="0" indent="0">
              <a:spcBef>
                <a:spcPts val="2500"/>
              </a:spcBef>
              <a:buFont typeface="Arial" panose="020B0604020202020204" pitchFamily="34" charset="0"/>
              <a:buNone/>
            </a:pPr>
            <a:r>
              <a:rPr lang="en-GB" sz="2400" b="1" dirty="0">
                <a:solidFill>
                  <a:schemeClr val="accent3">
                    <a:lumMod val="60000"/>
                    <a:lumOff val="40000"/>
                  </a:schemeClr>
                </a:solidFill>
              </a:rPr>
              <a:t>Prioritize High-Value Corridors</a:t>
            </a:r>
          </a:p>
          <a:p>
            <a:pPr marL="0" lvl="1" indent="0">
              <a:buNone/>
            </a:pPr>
            <a:r>
              <a:rPr lang="en-GB" dirty="0">
                <a:solidFill>
                  <a:schemeClr val="bg2"/>
                </a:solidFill>
              </a:rPr>
              <a:t>Focusing on corridors with significant monetary value strengthens FMFX’s revenue and market position. </a:t>
            </a:r>
            <a:endParaRPr lang="en-GB" dirty="0"/>
          </a:p>
          <a:p>
            <a:pPr marL="0" indent="0">
              <a:spcBef>
                <a:spcPts val="2500"/>
              </a:spcBef>
              <a:buFont typeface="Arial" panose="020B0604020202020204" pitchFamily="34" charset="0"/>
              <a:buNone/>
            </a:pPr>
            <a:r>
              <a:rPr lang="en-GB" sz="2400" b="1" dirty="0">
                <a:solidFill>
                  <a:schemeClr val="accent3">
                    <a:lumMod val="60000"/>
                    <a:lumOff val="40000"/>
                  </a:schemeClr>
                </a:solidFill>
              </a:rPr>
              <a:t>Enhance Revenue Base</a:t>
            </a:r>
          </a:p>
          <a:p>
            <a:pPr marL="0" lvl="1" indent="0">
              <a:buNone/>
            </a:pPr>
            <a:r>
              <a:rPr lang="en-GB" dirty="0">
                <a:solidFill>
                  <a:schemeClr val="bg2"/>
                </a:solidFill>
              </a:rPr>
              <a:t>Increased revenue from key corridors enables strategic investments and business growth.</a:t>
            </a:r>
          </a:p>
          <a:p>
            <a:pPr marL="0" indent="0">
              <a:spcBef>
                <a:spcPts val="2500"/>
              </a:spcBef>
              <a:buFont typeface="Arial" panose="020B0604020202020204" pitchFamily="34" charset="0"/>
              <a:buNone/>
            </a:pPr>
            <a:r>
              <a:rPr lang="en-GB" sz="2400" b="1" dirty="0">
                <a:solidFill>
                  <a:schemeClr val="accent3">
                    <a:lumMod val="60000"/>
                    <a:lumOff val="40000"/>
                  </a:schemeClr>
                </a:solidFill>
              </a:rPr>
              <a:t>Invest in Technology and Service</a:t>
            </a:r>
          </a:p>
          <a:p>
            <a:pPr marL="0" lvl="1" indent="0">
              <a:buNone/>
            </a:pPr>
            <a:r>
              <a:rPr lang="en-GB" dirty="0">
                <a:solidFill>
                  <a:schemeClr val="bg2"/>
                </a:solidFill>
              </a:rPr>
              <a:t>Revenue gains support advancements in technology and improvements in service quality.</a:t>
            </a:r>
          </a:p>
        </p:txBody>
      </p:sp>
      <p:sp>
        <p:nvSpPr>
          <p:cNvPr id="2" name="Title 1">
            <a:extLst>
              <a:ext uri="{FF2B5EF4-FFF2-40B4-BE49-F238E27FC236}">
                <a16:creationId xmlns:a16="http://schemas.microsoft.com/office/drawing/2014/main" id="{1DE0F147-A959-F466-7FA0-30746B15035A}"/>
              </a:ext>
            </a:extLst>
          </p:cNvPr>
          <p:cNvSpPr>
            <a:spLocks noGrp="1"/>
          </p:cNvSpPr>
          <p:nvPr>
            <p:ph type="title"/>
          </p:nvPr>
        </p:nvSpPr>
        <p:spPr>
          <a:xfrm>
            <a:off x="205730" y="478416"/>
            <a:ext cx="5374338" cy="5018227"/>
          </a:xfrm>
        </p:spPr>
        <p:txBody>
          <a:bodyPr vert="horz" lIns="91440" tIns="45720" rIns="91440" bIns="45720" rtlCol="0" anchor="ctr">
            <a:normAutofit/>
          </a:bodyPr>
          <a:lstStyle/>
          <a:p>
            <a:r>
              <a:rPr lang="en-US" dirty="0">
                <a:solidFill>
                  <a:schemeClr val="tx2">
                    <a:lumMod val="25000"/>
                  </a:schemeClr>
                </a:solidFill>
              </a:rPr>
              <a:t>Locking in High-Value £ Corridors</a:t>
            </a:r>
          </a:p>
        </p:txBody>
      </p:sp>
    </p:spTree>
    <p:extLst>
      <p:ext uri="{BB962C8B-B14F-4D97-AF65-F5344CB8AC3E}">
        <p14:creationId xmlns:p14="http://schemas.microsoft.com/office/powerpoint/2010/main" val="137235144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BB317211-3292-43D8-8824-C090DBADA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5" y="0"/>
            <a:ext cx="12188951" cy="6858000"/>
          </a:xfrm>
          <a:prstGeom prst="rect">
            <a:avLst/>
          </a:prstGeom>
          <a:blipFill dpi="0" rotWithShape="1">
            <a:blip r:embed="rId4">
              <a:alphaModFix amt="15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F50FCA2-35E3-2E8F-5601-818CD786614B}"/>
              </a:ext>
            </a:extLst>
          </p:cNvPr>
          <p:cNvSpPr/>
          <p:nvPr/>
        </p:nvSpPr>
        <p:spPr>
          <a:xfrm>
            <a:off x="0" y="0"/>
            <a:ext cx="12198115" cy="731043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8B96EF7D-BC17-B643-AD57-C159A1397441}"/>
              </a:ext>
            </a:extLst>
          </p:cNvPr>
          <p:cNvSpPr>
            <a:spLocks noGrp="1"/>
          </p:cNvSpPr>
          <p:nvPr>
            <p:ph type="title"/>
          </p:nvPr>
        </p:nvSpPr>
        <p:spPr>
          <a:xfrm>
            <a:off x="601272" y="919886"/>
            <a:ext cx="4795282" cy="5018227"/>
          </a:xfrm>
        </p:spPr>
        <p:txBody>
          <a:bodyPr vert="horz" lIns="91440" tIns="45720" rIns="91440" bIns="45720" rtlCol="0" anchor="ctr">
            <a:normAutofit/>
          </a:bodyPr>
          <a:lstStyle/>
          <a:p>
            <a:r>
              <a:rPr lang="en-US" dirty="0">
                <a:solidFill>
                  <a:schemeClr val="tx2">
                    <a:lumMod val="25000"/>
                  </a:schemeClr>
                </a:solidFill>
              </a:rPr>
              <a:t>Capturing High-Volume Corridors for Strong Retention</a:t>
            </a:r>
          </a:p>
        </p:txBody>
      </p:sp>
      <p:sp>
        <p:nvSpPr>
          <p:cNvPr id="4" name="Content Placeholder 3">
            <a:extLst>
              <a:ext uri="{FF2B5EF4-FFF2-40B4-BE49-F238E27FC236}">
                <a16:creationId xmlns:a16="http://schemas.microsoft.com/office/drawing/2014/main" id="{20A051A4-FAFD-42FD-5836-5A7010B4342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46123" y="1147252"/>
            <a:ext cx="4977905" cy="5017076"/>
          </a:xfrm>
        </p:spPr>
        <p:txBody>
          <a:bodyPr>
            <a:normAutofit/>
          </a:bodyPr>
          <a:lstStyle/>
          <a:p>
            <a:pPr marL="0" indent="0">
              <a:spcBef>
                <a:spcPts val="2500"/>
              </a:spcBef>
              <a:buFont typeface="Arial" panose="020B0604020202020204" pitchFamily="34" charset="0"/>
              <a:buNone/>
            </a:pPr>
            <a:r>
              <a:rPr lang="en-GB" sz="2000" b="1" dirty="0">
                <a:solidFill>
                  <a:schemeClr val="accent3">
                    <a:lumMod val="60000"/>
                    <a:lumOff val="40000"/>
                  </a:schemeClr>
                </a:solidFill>
              </a:rPr>
              <a:t>Frequent Transactions</a:t>
            </a:r>
          </a:p>
          <a:p>
            <a:pPr marL="0" lvl="1" indent="0">
              <a:buFont typeface="Arial" panose="020B0604020202020204" pitchFamily="34" charset="0"/>
              <a:buNone/>
            </a:pPr>
            <a:r>
              <a:rPr lang="en-GB" sz="2000" dirty="0">
                <a:solidFill>
                  <a:schemeClr val="tx2">
                    <a:lumMod val="25000"/>
                  </a:schemeClr>
                </a:solidFill>
              </a:rPr>
              <a:t>Encouraging frequent transactions in key corridors strengthens customer engagement and loyalty.</a:t>
            </a:r>
          </a:p>
          <a:p>
            <a:pPr marL="0" indent="0">
              <a:spcBef>
                <a:spcPts val="2500"/>
              </a:spcBef>
              <a:buFont typeface="Arial" panose="020B0604020202020204" pitchFamily="34" charset="0"/>
              <a:buNone/>
            </a:pPr>
            <a:r>
              <a:rPr lang="en-GB" sz="2000" b="1" dirty="0">
                <a:solidFill>
                  <a:schemeClr val="accent3">
                    <a:lumMod val="60000"/>
                    <a:lumOff val="40000"/>
                  </a:schemeClr>
                </a:solidFill>
              </a:rPr>
              <a:t>Customer Retention</a:t>
            </a:r>
          </a:p>
          <a:p>
            <a:pPr marL="0" lvl="1" indent="0">
              <a:buFont typeface="Arial" panose="020B0604020202020204" pitchFamily="34" charset="0"/>
              <a:buNone/>
            </a:pPr>
            <a:r>
              <a:rPr lang="en-GB" sz="2000" dirty="0">
                <a:solidFill>
                  <a:schemeClr val="tx2">
                    <a:lumMod val="25000"/>
                  </a:schemeClr>
                </a:solidFill>
              </a:rPr>
              <a:t>High-volume corridors enable greater customer retention through repeated interactions.</a:t>
            </a:r>
          </a:p>
          <a:p>
            <a:pPr marL="0" indent="0">
              <a:spcBef>
                <a:spcPts val="2500"/>
              </a:spcBef>
              <a:buFont typeface="Arial" panose="020B0604020202020204" pitchFamily="34" charset="0"/>
              <a:buNone/>
            </a:pPr>
            <a:r>
              <a:rPr lang="en-GB" sz="2000" b="1" dirty="0">
                <a:solidFill>
                  <a:schemeClr val="accent3">
                    <a:lumMod val="60000"/>
                    <a:lumOff val="40000"/>
                  </a:schemeClr>
                </a:solidFill>
              </a:rPr>
              <a:t>Cross-Selling Opportunities</a:t>
            </a:r>
          </a:p>
          <a:p>
            <a:pPr marL="0" lvl="1" indent="0">
              <a:buFont typeface="Arial" panose="020B0604020202020204" pitchFamily="34" charset="0"/>
              <a:buNone/>
            </a:pPr>
            <a:r>
              <a:rPr lang="en-GB" sz="2000" dirty="0">
                <a:solidFill>
                  <a:schemeClr val="tx2">
                    <a:lumMod val="25000"/>
                  </a:schemeClr>
                </a:solidFill>
              </a:rPr>
              <a:t>Increased transactions open opportunities for cross-selling to maximize revenue.</a:t>
            </a:r>
          </a:p>
        </p:txBody>
      </p:sp>
    </p:spTree>
    <p:extLst>
      <p:ext uri="{BB962C8B-B14F-4D97-AF65-F5344CB8AC3E}">
        <p14:creationId xmlns:p14="http://schemas.microsoft.com/office/powerpoint/2010/main" val="26389126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BB317211-3292-43D8-8824-C090DBADA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5" y="0"/>
            <a:ext cx="12188951" cy="6858000"/>
          </a:xfrm>
          <a:prstGeom prst="rect">
            <a:avLst/>
          </a:prstGeom>
          <a:blipFill dpi="0" rotWithShape="1">
            <a:blip r:embed="rId4">
              <a:alphaModFix amt="15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978032E6-DE3E-E078-AE40-0E6B0117551A}"/>
              </a:ext>
            </a:extLst>
          </p:cNvPr>
          <p:cNvSpPr/>
          <p:nvPr/>
        </p:nvSpPr>
        <p:spPr>
          <a:xfrm>
            <a:off x="-18688" y="-452431"/>
            <a:ext cx="12198115" cy="7310431"/>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9DFFCBCF-F8C4-8A6A-4613-6CD991909F0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52046" y="694245"/>
            <a:ext cx="6065251" cy="5258879"/>
          </a:xfrm>
        </p:spPr>
        <p:txBody>
          <a:bodyPr>
            <a:normAutofit/>
          </a:bodyPr>
          <a:lstStyle/>
          <a:p>
            <a:pPr marL="0" indent="0">
              <a:spcBef>
                <a:spcPts val="2500"/>
              </a:spcBef>
              <a:buFont typeface="Arial" panose="020B0604020202020204" pitchFamily="34" charset="0"/>
              <a:buNone/>
            </a:pPr>
            <a:r>
              <a:rPr lang="en-GB" sz="2000" b="1" dirty="0">
                <a:solidFill>
                  <a:schemeClr val="accent3">
                    <a:lumMod val="60000"/>
                    <a:lumOff val="40000"/>
                  </a:schemeClr>
                </a:solidFill>
              </a:rPr>
              <a:t>Enhance Treasury Automation</a:t>
            </a:r>
          </a:p>
          <a:p>
            <a:pPr marL="0" lvl="1" indent="0">
              <a:buFont typeface="Arial" panose="020B0604020202020204" pitchFamily="34" charset="0"/>
              <a:buNone/>
            </a:pPr>
            <a:r>
              <a:rPr lang="en-GB" sz="2000" dirty="0">
                <a:solidFill>
                  <a:schemeClr val="tx2">
                    <a:lumMod val="25000"/>
                  </a:schemeClr>
                </a:solidFill>
              </a:rPr>
              <a:t>Improving treasury management through automation increases efficiency and accuracy in financial operations.</a:t>
            </a:r>
          </a:p>
          <a:p>
            <a:pPr marL="0" indent="0">
              <a:spcBef>
                <a:spcPts val="2500"/>
              </a:spcBef>
              <a:buFont typeface="Arial" panose="020B0604020202020204" pitchFamily="34" charset="0"/>
              <a:buNone/>
            </a:pPr>
            <a:r>
              <a:rPr lang="en-GB" sz="2000" b="1" dirty="0">
                <a:solidFill>
                  <a:schemeClr val="accent3">
                    <a:lumMod val="60000"/>
                    <a:lumOff val="40000"/>
                  </a:schemeClr>
                </a:solidFill>
              </a:rPr>
              <a:t>Develop Shared Networks</a:t>
            </a:r>
          </a:p>
          <a:p>
            <a:pPr marL="0" lvl="1" indent="0">
              <a:buFont typeface="Arial" panose="020B0604020202020204" pitchFamily="34" charset="0"/>
              <a:buNone/>
            </a:pPr>
            <a:r>
              <a:rPr lang="en-GB" sz="2000" dirty="0">
                <a:solidFill>
                  <a:schemeClr val="tx2">
                    <a:lumMod val="25000"/>
                  </a:schemeClr>
                </a:solidFill>
              </a:rPr>
              <a:t>Creating shared counterparty networks fosters collaboration and expands FMFX reach across markets.</a:t>
            </a:r>
          </a:p>
          <a:p>
            <a:pPr marL="0" indent="0">
              <a:spcBef>
                <a:spcPts val="2500"/>
              </a:spcBef>
              <a:buFont typeface="Arial" panose="020B0604020202020204" pitchFamily="34" charset="0"/>
              <a:buNone/>
            </a:pPr>
            <a:r>
              <a:rPr lang="en-GB" sz="2000" b="1" dirty="0">
                <a:solidFill>
                  <a:schemeClr val="accent3">
                    <a:lumMod val="60000"/>
                    <a:lumOff val="40000"/>
                  </a:schemeClr>
                </a:solidFill>
              </a:rPr>
              <a:t>Tailor Corridor Strategies</a:t>
            </a:r>
          </a:p>
          <a:p>
            <a:pPr marL="0" lvl="1" indent="0">
              <a:buFont typeface="Arial" panose="020B0604020202020204" pitchFamily="34" charset="0"/>
              <a:buNone/>
            </a:pPr>
            <a:r>
              <a:rPr lang="en-GB" sz="2000" dirty="0">
                <a:solidFill>
                  <a:schemeClr val="tx2">
                    <a:lumMod val="25000"/>
                  </a:schemeClr>
                </a:solidFill>
              </a:rPr>
              <a:t>Customizing strategies based on corridor-specific dynamics helps target growth opportunities effectively.</a:t>
            </a:r>
          </a:p>
        </p:txBody>
      </p:sp>
      <p:pic>
        <p:nvPicPr>
          <p:cNvPr id="17" name="Picture 16" descr="A plant growing in a pot&#10;&#10;AI-generated content may be incorrect.">
            <a:extLst>
              <a:ext uri="{FF2B5EF4-FFF2-40B4-BE49-F238E27FC236}">
                <a16:creationId xmlns:a16="http://schemas.microsoft.com/office/drawing/2014/main" id="{5D786122-C036-5EA5-328E-7A50DB85C783}"/>
              </a:ext>
            </a:extLst>
          </p:cNvPr>
          <p:cNvPicPr>
            <a:picLocks noChangeAspect="1"/>
          </p:cNvPicPr>
          <p:nvPr/>
        </p:nvPicPr>
        <p:blipFill>
          <a:blip r:embed="rId5">
            <a:alphaModFix/>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59310" t="6090" b="1602"/>
          <a:stretch>
            <a:fillRect/>
          </a:stretch>
        </p:blipFill>
        <p:spPr>
          <a:xfrm>
            <a:off x="0" y="-452436"/>
            <a:ext cx="5728891" cy="7310436"/>
          </a:xfrm>
          <a:prstGeom prst="rect">
            <a:avLst/>
          </a:prstGeom>
        </p:spPr>
      </p:pic>
      <p:sp>
        <p:nvSpPr>
          <p:cNvPr id="2" name="Title 1">
            <a:extLst>
              <a:ext uri="{FF2B5EF4-FFF2-40B4-BE49-F238E27FC236}">
                <a16:creationId xmlns:a16="http://schemas.microsoft.com/office/drawing/2014/main" id="{A3FBCFC6-9183-E4A1-67A6-B4FC19CBCA54}"/>
              </a:ext>
            </a:extLst>
          </p:cNvPr>
          <p:cNvSpPr>
            <a:spLocks noGrp="1"/>
          </p:cNvSpPr>
          <p:nvPr>
            <p:ph type="title"/>
          </p:nvPr>
        </p:nvSpPr>
        <p:spPr>
          <a:xfrm>
            <a:off x="550941" y="-882037"/>
            <a:ext cx="5121198" cy="5018227"/>
          </a:xfrm>
        </p:spPr>
        <p:txBody>
          <a:bodyPr vert="horz" lIns="91440" tIns="45720" rIns="91440" bIns="45720" rtlCol="0" anchor="ctr">
            <a:normAutofit/>
          </a:bodyPr>
          <a:lstStyle/>
          <a:p>
            <a:r>
              <a:rPr lang="en-US" sz="3700" dirty="0">
                <a:solidFill>
                  <a:schemeClr val="tx2">
                    <a:lumMod val="25000"/>
                  </a:schemeClr>
                </a:solidFill>
              </a:rPr>
              <a:t>Actionable Recommendations for Growth</a:t>
            </a:r>
          </a:p>
        </p:txBody>
      </p:sp>
    </p:spTree>
    <p:extLst>
      <p:ext uri="{BB962C8B-B14F-4D97-AF65-F5344CB8AC3E}">
        <p14:creationId xmlns:p14="http://schemas.microsoft.com/office/powerpoint/2010/main" val="337775850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1DA57B7B-30D9-4515-9542-FFA699A3C8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9729F241-2B1B-40E9-A72C-63955DFFF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8481" y="0"/>
            <a:ext cx="2143519"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B4B9D7-F359-44A2-87B4-EAFA68AA97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8481" y="0"/>
            <a:ext cx="2143519" cy="6858000"/>
          </a:xfrm>
          <a:prstGeom prst="rect">
            <a:avLst/>
          </a:prstGeom>
          <a:blipFill dpi="0" rotWithShape="1">
            <a:blip r:embed="rId3">
              <a:alphaModFix amt="40000"/>
              <a:duotone>
                <a:schemeClr val="accent1">
                  <a:shade val="45000"/>
                  <a:satMod val="135000"/>
                </a:schemeClr>
                <a:prstClr val="white"/>
              </a:duotone>
            </a:blip>
            <a:srcRect/>
            <a:tile tx="889000" ty="0" sx="100000" sy="100000" flip="xy" algn="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D47929E5-3B50-D8E2-3558-E3B00AB0106D}"/>
              </a:ext>
            </a:extLst>
          </p:cNvPr>
          <p:cNvSpPr/>
          <p:nvPr/>
        </p:nvSpPr>
        <p:spPr>
          <a:xfrm>
            <a:off x="1" y="1"/>
            <a:ext cx="12188952" cy="6858000"/>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287AED2-4C48-B7B5-E83E-36EF46BE9710}"/>
              </a:ext>
            </a:extLst>
          </p:cNvPr>
          <p:cNvSpPr>
            <a:spLocks noGrp="1"/>
          </p:cNvSpPr>
          <p:nvPr>
            <p:ph type="title"/>
          </p:nvPr>
        </p:nvSpPr>
        <p:spPr>
          <a:xfrm>
            <a:off x="838201" y="559813"/>
            <a:ext cx="8763000" cy="1664573"/>
          </a:xfrm>
        </p:spPr>
        <p:txBody>
          <a:bodyPr>
            <a:normAutofit/>
          </a:bodyPr>
          <a:lstStyle/>
          <a:p>
            <a:r>
              <a:rPr lang="en-GB" dirty="0">
                <a:solidFill>
                  <a:schemeClr val="tx2"/>
                </a:solidFill>
              </a:rPr>
              <a:t>Conclusion</a:t>
            </a:r>
          </a:p>
        </p:txBody>
      </p:sp>
      <p:graphicFrame>
        <p:nvGraphicFramePr>
          <p:cNvPr id="15" name="Content Placeholder 2">
            <a:extLst>
              <a:ext uri="{FF2B5EF4-FFF2-40B4-BE49-F238E27FC236}">
                <a16:creationId xmlns:a16="http://schemas.microsoft.com/office/drawing/2014/main" id="{E845EC4B-2517-CEBF-A9EB-85B149D65DE5}"/>
              </a:ext>
            </a:extLst>
          </p:cNvPr>
          <p:cNvGraphicFramePr>
            <a:graphicFrameLocks noGrp="1"/>
          </p:cNvGraphicFramePr>
          <p:nvPr>
            <p:ph idx="1"/>
            <p:extLst>
              <p:ext uri="{D42A27DB-BD31-4B8C-83A1-F6EECF244321}">
                <p14:modId xmlns:p14="http://schemas.microsoft.com/office/powerpoint/2010/main" val="2914633732"/>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825796" y="1981200"/>
          <a:ext cx="10813754" cy="41318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2004682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4DA0203-BFB4-49DB-A205-51AD7549D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1" name="Rectangle 20">
            <a:extLst>
              <a:ext uri="{FF2B5EF4-FFF2-40B4-BE49-F238E27FC236}">
                <a16:creationId xmlns:a16="http://schemas.microsoft.com/office/drawing/2014/main" id="{10BFCB1E-89C9-4789-A2D9-52D6C8653F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 name="Picture 14" descr="Digital financial graph">
            <a:extLst>
              <a:ext uri="{FF2B5EF4-FFF2-40B4-BE49-F238E27FC236}">
                <a16:creationId xmlns:a16="http://schemas.microsoft.com/office/drawing/2014/main" id="{E77F43B2-5012-E9C9-AB8D-A88F2D6F2948}"/>
              </a:ext>
            </a:extLst>
          </p:cNvPr>
          <p:cNvPicPr>
            <a:picLocks noChangeAspect="1"/>
          </p:cNvPicPr>
          <p:nvPr/>
        </p:nvPicPr>
        <p:blipFill>
          <a:blip r:embed="rId3">
            <a:alphaModFix/>
          </a:blip>
          <a:srcRect t="20"/>
          <a:stretch>
            <a:fillRect/>
          </a:stretch>
        </p:blipFill>
        <p:spPr>
          <a:xfrm>
            <a:off x="20" y="10"/>
            <a:ext cx="12191980" cy="6856614"/>
          </a:xfrm>
          <a:prstGeom prst="rect">
            <a:avLst/>
          </a:prstGeom>
        </p:spPr>
      </p:pic>
      <p:sp>
        <p:nvSpPr>
          <p:cNvPr id="23" name="Rectangle 22">
            <a:extLst>
              <a:ext uri="{FF2B5EF4-FFF2-40B4-BE49-F238E27FC236}">
                <a16:creationId xmlns:a16="http://schemas.microsoft.com/office/drawing/2014/main" id="{16F61E84-9DCA-4F22-94BC-C901DB499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3BDAA1-F241-EE1C-1856-086E95519BF6}"/>
              </a:ext>
            </a:extLst>
          </p:cNvPr>
          <p:cNvSpPr>
            <a:spLocks noGrp="1"/>
          </p:cNvSpPr>
          <p:nvPr>
            <p:ph type="ctrTitle"/>
          </p:nvPr>
        </p:nvSpPr>
        <p:spPr>
          <a:xfrm>
            <a:off x="996275" y="744909"/>
            <a:ext cx="10190071" cy="3145855"/>
          </a:xfrm>
        </p:spPr>
        <p:txBody>
          <a:bodyPr anchor="b">
            <a:normAutofit/>
          </a:bodyPr>
          <a:lstStyle/>
          <a:p>
            <a:r>
              <a:rPr lang="en-GB" sz="5400" dirty="0">
                <a:solidFill>
                  <a:srgbClr val="FFFFFF"/>
                </a:solidFill>
              </a:rPr>
              <a:t>Executive Summary: </a:t>
            </a:r>
            <a:br>
              <a:rPr lang="en-GB" sz="5400" dirty="0">
                <a:solidFill>
                  <a:srgbClr val="FFFFFF"/>
                </a:solidFill>
              </a:rPr>
            </a:br>
            <a:r>
              <a:rPr lang="en-GB" sz="5400" b="0" dirty="0">
                <a:solidFill>
                  <a:srgbClr val="5CFDFF"/>
                </a:solidFill>
              </a:rPr>
              <a:t>Strategic Overview of FMFX Flows</a:t>
            </a:r>
          </a:p>
        </p:txBody>
      </p:sp>
    </p:spTree>
    <p:extLst>
      <p:ext uri="{BB962C8B-B14F-4D97-AF65-F5344CB8AC3E}">
        <p14:creationId xmlns:p14="http://schemas.microsoft.com/office/powerpoint/2010/main" val="1079326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9" name="Picture 28">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31" name="Rectangle 3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 name="Rectangle 32">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5" name="Rectangle 34">
            <a:extLst>
              <a:ext uri="{FF2B5EF4-FFF2-40B4-BE49-F238E27FC236}">
                <a16:creationId xmlns:a16="http://schemas.microsoft.com/office/drawing/2014/main" id="{094C9708-F6A4-4956-B261-A4A2C4DFE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8400" y="0"/>
            <a:ext cx="5943600"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 name="Rectangle 36">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0666" y="0"/>
            <a:ext cx="6001333"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9" name="Rectangle 38">
            <a:extLst>
              <a:ext uri="{FF2B5EF4-FFF2-40B4-BE49-F238E27FC236}">
                <a16:creationId xmlns:a16="http://schemas.microsoft.com/office/drawing/2014/main" id="{487685E6-1160-459B-8C70-301404C06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196875" y="0"/>
            <a:ext cx="5992075" cy="6858000"/>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A8FB87D8-A062-5F0F-9503-F5558814DA41}"/>
              </a:ext>
            </a:extLst>
          </p:cNvPr>
          <p:cNvSpPr/>
          <p:nvPr/>
        </p:nvSpPr>
        <p:spPr>
          <a:xfrm>
            <a:off x="361010" y="0"/>
            <a:ext cx="6287883" cy="6858000"/>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AE992037-4381-10AC-0920-970B354FFA0D}"/>
              </a:ext>
            </a:extLst>
          </p:cNvPr>
          <p:cNvSpPr/>
          <p:nvPr/>
        </p:nvSpPr>
        <p:spPr>
          <a:xfrm>
            <a:off x="-9165" y="-17550"/>
            <a:ext cx="12198115" cy="687554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37E5094B-F7B9-4CFA-157C-ABE072DC493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00859" y="838201"/>
            <a:ext cx="6105292" cy="5909426"/>
          </a:xfrm>
        </p:spPr>
        <p:txBody>
          <a:bodyPr>
            <a:noAutofit/>
          </a:bodyPr>
          <a:lstStyle/>
          <a:p>
            <a:pPr marL="0" indent="0">
              <a:spcBef>
                <a:spcPts val="2500"/>
              </a:spcBef>
              <a:buFont typeface="Arial" panose="020B0604020202020204" pitchFamily="34" charset="0"/>
              <a:buNone/>
            </a:pPr>
            <a:r>
              <a:rPr lang="en-GB" sz="2400" b="1" dirty="0">
                <a:solidFill>
                  <a:schemeClr val="accent3">
                    <a:lumMod val="60000"/>
                    <a:lumOff val="40000"/>
                  </a:schemeClr>
                </a:solidFill>
              </a:rPr>
              <a:t>High-Value Corridors</a:t>
            </a:r>
          </a:p>
          <a:p>
            <a:pPr marL="0" lvl="1" indent="0">
              <a:buFont typeface="Arial" panose="020B0604020202020204" pitchFamily="34" charset="0"/>
              <a:buNone/>
            </a:pPr>
            <a:r>
              <a:rPr lang="en-GB" dirty="0">
                <a:solidFill>
                  <a:schemeClr val="tx2"/>
                </a:solidFill>
              </a:rPr>
              <a:t>Generate significant revenue with fewer transactions, focusing on large-value deals.</a:t>
            </a:r>
          </a:p>
          <a:p>
            <a:pPr marL="0" indent="0">
              <a:spcBef>
                <a:spcPts val="2500"/>
              </a:spcBef>
              <a:buFont typeface="Arial" panose="020B0604020202020204" pitchFamily="34" charset="0"/>
              <a:buNone/>
            </a:pPr>
            <a:r>
              <a:rPr lang="en-GB" sz="2400" b="1" dirty="0">
                <a:solidFill>
                  <a:schemeClr val="accent3">
                    <a:lumMod val="60000"/>
                    <a:lumOff val="40000"/>
                  </a:schemeClr>
                </a:solidFill>
              </a:rPr>
              <a:t>High-Volume Corridors</a:t>
            </a:r>
          </a:p>
          <a:p>
            <a:pPr marL="0" lvl="1" indent="0">
              <a:buFont typeface="Arial" panose="020B0604020202020204" pitchFamily="34" charset="0"/>
              <a:buNone/>
            </a:pPr>
            <a:r>
              <a:rPr lang="en-GB" dirty="0">
                <a:solidFill>
                  <a:schemeClr val="tx2"/>
                </a:solidFill>
              </a:rPr>
              <a:t>Create customer loyalty through frequent transactions with lower per-transaction value.</a:t>
            </a:r>
          </a:p>
          <a:p>
            <a:pPr marL="0" indent="0">
              <a:spcBef>
                <a:spcPts val="2500"/>
              </a:spcBef>
              <a:buFont typeface="Arial" panose="020B0604020202020204" pitchFamily="34" charset="0"/>
              <a:buNone/>
            </a:pPr>
            <a:r>
              <a:rPr lang="en-GB" sz="2400" b="1" dirty="0">
                <a:solidFill>
                  <a:schemeClr val="accent3">
                    <a:lumMod val="60000"/>
                    <a:lumOff val="40000"/>
                  </a:schemeClr>
                </a:solidFill>
              </a:rPr>
              <a:t>Strategic Corridor Management</a:t>
            </a:r>
          </a:p>
          <a:p>
            <a:pPr marL="0" lvl="1" indent="0">
              <a:buFont typeface="Arial" panose="020B0604020202020204" pitchFamily="34" charset="0"/>
              <a:buNone/>
            </a:pPr>
            <a:r>
              <a:rPr lang="en-GB" dirty="0">
                <a:solidFill>
                  <a:schemeClr val="tx2"/>
                </a:solidFill>
              </a:rPr>
              <a:t>Understanding the trade-offs between value and volume is essential for effective corridor strategy.</a:t>
            </a:r>
          </a:p>
        </p:txBody>
      </p:sp>
      <p:sp>
        <p:nvSpPr>
          <p:cNvPr id="2" name="Title 1">
            <a:extLst>
              <a:ext uri="{FF2B5EF4-FFF2-40B4-BE49-F238E27FC236}">
                <a16:creationId xmlns:a16="http://schemas.microsoft.com/office/drawing/2014/main" id="{094DD22D-1C57-625F-E5C8-ACDF6D3E9868}"/>
              </a:ext>
            </a:extLst>
          </p:cNvPr>
          <p:cNvSpPr>
            <a:spLocks noGrp="1"/>
          </p:cNvSpPr>
          <p:nvPr>
            <p:ph type="title"/>
          </p:nvPr>
        </p:nvSpPr>
        <p:spPr>
          <a:xfrm>
            <a:off x="680001" y="1549903"/>
            <a:ext cx="3709211" cy="2764922"/>
          </a:xfrm>
        </p:spPr>
        <p:txBody>
          <a:bodyPr vert="horz" lIns="91440" tIns="45720" rIns="91440" bIns="45720" rtlCol="0" anchor="ctr">
            <a:normAutofit/>
          </a:bodyPr>
          <a:lstStyle/>
          <a:p>
            <a:pPr>
              <a:lnSpc>
                <a:spcPct val="90000"/>
              </a:lnSpc>
            </a:pPr>
            <a:r>
              <a:rPr lang="en-US" sz="3400" dirty="0">
                <a:solidFill>
                  <a:schemeClr val="tx2"/>
                </a:solidFill>
              </a:rPr>
              <a:t>Contrast Between High-Value and High-Volume Corridors</a:t>
            </a:r>
          </a:p>
        </p:txBody>
      </p:sp>
    </p:spTree>
    <p:extLst>
      <p:ext uri="{BB962C8B-B14F-4D97-AF65-F5344CB8AC3E}">
        <p14:creationId xmlns:p14="http://schemas.microsoft.com/office/powerpoint/2010/main" val="26336086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72E8F04F-52A1-AF7E-6DA9-49B6785E1536}"/>
              </a:ext>
            </a:extLst>
          </p:cNvPr>
          <p:cNvSpPr/>
          <p:nvPr/>
        </p:nvSpPr>
        <p:spPr>
          <a:xfrm>
            <a:off x="3048" y="-17550"/>
            <a:ext cx="12198115" cy="687554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7B2821B-7DAA-178E-70E6-457644033722}"/>
              </a:ext>
            </a:extLst>
          </p:cNvPr>
          <p:cNvSpPr>
            <a:spLocks noGrp="1"/>
          </p:cNvSpPr>
          <p:nvPr>
            <p:ph type="title"/>
          </p:nvPr>
        </p:nvSpPr>
        <p:spPr>
          <a:xfrm>
            <a:off x="771525" y="229906"/>
            <a:ext cx="10003218" cy="1600124"/>
          </a:xfrm>
        </p:spPr>
        <p:txBody>
          <a:bodyPr vert="horz" lIns="91440" tIns="45720" rIns="91440" bIns="45720" rtlCol="0" anchor="ctr">
            <a:normAutofit/>
          </a:bodyPr>
          <a:lstStyle/>
          <a:p>
            <a:r>
              <a:rPr lang="en-US" dirty="0">
                <a:solidFill>
                  <a:schemeClr val="bg2">
                    <a:lumMod val="25000"/>
                  </a:schemeClr>
                </a:solidFill>
              </a:rPr>
              <a:t>Winning Strategy: Combining Revenue and Frequency</a:t>
            </a:r>
          </a:p>
        </p:txBody>
      </p:sp>
      <p:sp>
        <p:nvSpPr>
          <p:cNvPr id="4" name="Content Placeholder 3">
            <a:extLst>
              <a:ext uri="{FF2B5EF4-FFF2-40B4-BE49-F238E27FC236}">
                <a16:creationId xmlns:a16="http://schemas.microsoft.com/office/drawing/2014/main" id="{5255B331-5C6D-BC54-DF66-698ED28684F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8868" y="1981124"/>
            <a:ext cx="6641015" cy="4640471"/>
          </a:xfrm>
        </p:spPr>
        <p:txBody>
          <a:bodyPr>
            <a:noAutofit/>
          </a:bodyPr>
          <a:lstStyle/>
          <a:p>
            <a:pPr marL="0" indent="0">
              <a:spcBef>
                <a:spcPts val="2500"/>
              </a:spcBef>
              <a:buFont typeface="Arial" panose="020B0604020202020204" pitchFamily="34" charset="0"/>
              <a:buNone/>
            </a:pPr>
            <a:r>
              <a:rPr lang="en-GB" sz="1800" b="1" dirty="0">
                <a:solidFill>
                  <a:schemeClr val="accent3">
                    <a:lumMod val="60000"/>
                    <a:lumOff val="40000"/>
                  </a:schemeClr>
                </a:solidFill>
              </a:rPr>
              <a:t>Balancing Revenue and Frequency</a:t>
            </a:r>
          </a:p>
          <a:p>
            <a:pPr marL="0" lvl="1" indent="0">
              <a:buFont typeface="Arial" panose="020B0604020202020204" pitchFamily="34" charset="0"/>
              <a:buNone/>
            </a:pPr>
            <a:r>
              <a:rPr lang="en-GB" sz="1800" dirty="0">
                <a:solidFill>
                  <a:schemeClr val="tx2"/>
                </a:solidFill>
              </a:rPr>
              <a:t>An effective strategy balances high-revenue corridors and those that increase transaction frequency and customer retention.</a:t>
            </a:r>
          </a:p>
          <a:p>
            <a:pPr marL="0" indent="0">
              <a:spcBef>
                <a:spcPts val="2500"/>
              </a:spcBef>
              <a:buFont typeface="Arial" panose="020B0604020202020204" pitchFamily="34" charset="0"/>
              <a:buNone/>
            </a:pPr>
            <a:r>
              <a:rPr lang="en-GB" sz="1800" b="1" dirty="0">
                <a:solidFill>
                  <a:schemeClr val="accent3">
                    <a:lumMod val="60000"/>
                    <a:lumOff val="40000"/>
                  </a:schemeClr>
                </a:solidFill>
              </a:rPr>
              <a:t>Sustainable Growth</a:t>
            </a:r>
          </a:p>
          <a:p>
            <a:pPr marL="0" lvl="1" indent="0">
              <a:buFont typeface="Arial" panose="020B0604020202020204" pitchFamily="34" charset="0"/>
              <a:buNone/>
            </a:pPr>
            <a:r>
              <a:rPr lang="en-GB" sz="1800" dirty="0">
                <a:solidFill>
                  <a:schemeClr val="tx2"/>
                </a:solidFill>
              </a:rPr>
              <a:t>Combining revenue generation with customer retention fosters sustainable growth in competitive financial ecosystems.</a:t>
            </a:r>
          </a:p>
          <a:p>
            <a:pPr marL="0" indent="0">
              <a:spcBef>
                <a:spcPts val="2500"/>
              </a:spcBef>
              <a:buFont typeface="Arial" panose="020B0604020202020204" pitchFamily="34" charset="0"/>
              <a:buNone/>
            </a:pPr>
            <a:r>
              <a:rPr lang="en-GB" sz="1800" b="1" dirty="0">
                <a:solidFill>
                  <a:schemeClr val="accent3">
                    <a:lumMod val="60000"/>
                    <a:lumOff val="40000"/>
                  </a:schemeClr>
                </a:solidFill>
              </a:rPr>
              <a:t>Competitive Advantage in FMFX</a:t>
            </a:r>
          </a:p>
          <a:p>
            <a:pPr marL="0" lvl="1" indent="0">
              <a:buFont typeface="Arial" panose="020B0604020202020204" pitchFamily="34" charset="0"/>
              <a:buNone/>
            </a:pPr>
            <a:r>
              <a:rPr lang="en-GB" sz="1800" dirty="0">
                <a:solidFill>
                  <a:schemeClr val="tx2"/>
                </a:solidFill>
              </a:rPr>
              <a:t>This combined approach strengthens market positioning and enhances competitive advantage within the FMFX ecosystem.</a:t>
            </a:r>
          </a:p>
        </p:txBody>
      </p:sp>
      <p:pic>
        <p:nvPicPr>
          <p:cNvPr id="5" name="Content Placeholder 4" descr="Finance technology fintech e-banking network connection">
            <a:extLst>
              <a:ext uri="{FF2B5EF4-FFF2-40B4-BE49-F238E27FC236}">
                <a16:creationId xmlns:a16="http://schemas.microsoft.com/office/drawing/2014/main" id="{8AD9D287-360D-4170-BE01-E80754717BDF}"/>
              </a:ext>
            </a:extLst>
          </p:cNvPr>
          <p:cNvPicPr>
            <a:picLocks noGrp="1" noChangeAspect="1"/>
          </p:cNvPicPr>
          <p:nvPr>
            <p:ph sz="half" idx="1"/>
          </p:nvPr>
        </p:nvPicPr>
        <p:blipFill>
          <a:blip r:embed="rId5"/>
          <a:srcRect l="18724" r="2062"/>
          <a:stretch>
            <a:fillRect/>
          </a:stretch>
        </p:blipFill>
        <p:spPr>
          <a:xfrm>
            <a:off x="7491426" y="1703103"/>
            <a:ext cx="4706679" cy="4640471"/>
          </a:xfrm>
          <a:prstGeom prst="rect">
            <a:avLst/>
          </a:prstGeom>
        </p:spPr>
      </p:pic>
    </p:spTree>
    <p:extLst>
      <p:ext uri="{BB962C8B-B14F-4D97-AF65-F5344CB8AC3E}">
        <p14:creationId xmlns:p14="http://schemas.microsoft.com/office/powerpoint/2010/main" val="42013799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extLst>
              <a:ext uri="{28A0092B-C50C-407E-A947-70E740481C1C}">
                <a14:useLocalDpi xmlns:a14="http://schemas.microsoft.com/office/drawing/2010/main" val="0"/>
              </a:ext>
            </a:extLst>
          </a:blip>
          <a:stretch>
            <a:fillRect l="-25000" r="-25000"/>
          </a:stretch>
        </a:blip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E61FBD7-E37C-4B38-BE44-A6D4978D7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BFD72608-F718-4089-A37F-1809F869D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572B5A9-5531-4FA5-8C90-295EFED8BF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blipFill dpi="0" rotWithShape="1">
            <a:blip r:embed="rId4">
              <a:alphaModFix amt="24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CE39CD-8F5F-B390-8154-E689E8F34B04}"/>
              </a:ext>
            </a:extLst>
          </p:cNvPr>
          <p:cNvSpPr>
            <a:spLocks noGrp="1"/>
          </p:cNvSpPr>
          <p:nvPr>
            <p:ph type="ctrTitle"/>
          </p:nvPr>
        </p:nvSpPr>
        <p:spPr>
          <a:xfrm>
            <a:off x="0" y="1"/>
            <a:ext cx="12192000" cy="6858000"/>
          </a:xfrm>
          <a:blipFill dpi="0" rotWithShape="1">
            <a:blip r:embed="rId5">
              <a:alphaModFix amt="49000"/>
            </a:blip>
            <a:srcRect/>
            <a:stretch>
              <a:fillRect l="-25000" r="-25000"/>
            </a:stretch>
          </a:blipFill>
        </p:spPr>
        <p:txBody>
          <a:bodyPr anchor="ctr">
            <a:normAutofit/>
          </a:bodyPr>
          <a:lstStyle/>
          <a:p>
            <a:r>
              <a:rPr lang="en-GB" sz="5200" dirty="0"/>
              <a:t>Top Remitters (Inflows): </a:t>
            </a:r>
            <a:br>
              <a:rPr lang="en-GB" sz="5200" dirty="0"/>
            </a:br>
            <a:r>
              <a:rPr lang="en-GB" sz="5200" b="0" dirty="0">
                <a:solidFill>
                  <a:schemeClr val="accent3">
                    <a:lumMod val="60000"/>
                    <a:lumOff val="40000"/>
                  </a:schemeClr>
                </a:solidFill>
              </a:rPr>
              <a:t>Value versus Volume Analysis</a:t>
            </a:r>
          </a:p>
        </p:txBody>
      </p:sp>
    </p:spTree>
    <p:extLst>
      <p:ext uri="{BB962C8B-B14F-4D97-AF65-F5344CB8AC3E}">
        <p14:creationId xmlns:p14="http://schemas.microsoft.com/office/powerpoint/2010/main" val="34468742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9CF14EE-C203-1BB2-2E35-8BFA7C36AB2A}"/>
              </a:ext>
            </a:extLst>
          </p:cNvPr>
          <p:cNvSpPr/>
          <p:nvPr/>
        </p:nvSpPr>
        <p:spPr>
          <a:xfrm>
            <a:off x="3048" y="-8775"/>
            <a:ext cx="12198115" cy="687554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7E01E49D-8191-3322-AA01-28D0F5F98DF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11631" y="1902252"/>
            <a:ext cx="5281770" cy="5274529"/>
          </a:xfrm>
        </p:spPr>
        <p:txBody>
          <a:bodyPr>
            <a:normAutofit/>
          </a:bodyPr>
          <a:lstStyle/>
          <a:p>
            <a:pPr marL="0" indent="0">
              <a:spcBef>
                <a:spcPts val="2500"/>
              </a:spcBef>
              <a:buFont typeface="Arial" panose="020B0604020202020204" pitchFamily="34" charset="0"/>
              <a:buNone/>
            </a:pPr>
            <a:r>
              <a:rPr lang="en-GB" sz="2000" b="1" dirty="0">
                <a:solidFill>
                  <a:schemeClr val="accent3">
                    <a:lumMod val="60000"/>
                    <a:lumOff val="40000"/>
                  </a:schemeClr>
                </a:solidFill>
              </a:rPr>
              <a:t>Leading Value Inflows</a:t>
            </a:r>
          </a:p>
          <a:p>
            <a:pPr marL="0" lvl="1" indent="0">
              <a:buNone/>
            </a:pPr>
            <a:r>
              <a:rPr lang="en-GB" sz="2000" dirty="0">
                <a:solidFill>
                  <a:schemeClr val="tx2"/>
                </a:solidFill>
              </a:rPr>
              <a:t>Flutterwave Ltd leads value inflows significantly with £680M, followed by Paystack and Interswitch.</a:t>
            </a:r>
          </a:p>
          <a:p>
            <a:pPr marL="0" lvl="1" indent="0">
              <a:buNone/>
            </a:pPr>
            <a:endParaRPr lang="en-GB" sz="2000" dirty="0">
              <a:solidFill>
                <a:schemeClr val="tx2"/>
              </a:solidFill>
            </a:endParaRPr>
          </a:p>
          <a:p>
            <a:pPr marL="0" lvl="1" indent="0">
              <a:buNone/>
            </a:pPr>
            <a:r>
              <a:rPr lang="en-GB" sz="2000" b="1" dirty="0">
                <a:solidFill>
                  <a:schemeClr val="accent3">
                    <a:lumMod val="60000"/>
                    <a:lumOff val="40000"/>
                  </a:schemeClr>
                </a:solidFill>
              </a:rPr>
              <a:t>Top Transaction Volumes</a:t>
            </a:r>
          </a:p>
          <a:p>
            <a:pPr marL="0" lvl="1" indent="0">
              <a:buNone/>
            </a:pPr>
            <a:r>
              <a:rPr lang="en-GB" sz="2000" dirty="0">
                <a:solidFill>
                  <a:schemeClr val="tx2"/>
                </a:solidFill>
              </a:rPr>
              <a:t>Flutterwave also leads transaction volumes with 473, followed by M-Pesa (261) and Paystack (234)</a:t>
            </a:r>
          </a:p>
        </p:txBody>
      </p:sp>
      <p:graphicFrame>
        <p:nvGraphicFramePr>
          <p:cNvPr id="13" name="Chart 12">
            <a:extLst>
              <a:ext uri="{FF2B5EF4-FFF2-40B4-BE49-F238E27FC236}">
                <a16:creationId xmlns:a16="http://schemas.microsoft.com/office/drawing/2014/main" id="{CE2E9DBD-8AA5-8C79-E96E-5A8522E5C2EB}"/>
              </a:ext>
            </a:extLst>
          </p:cNvPr>
          <p:cNvGraphicFramePr>
            <a:graphicFrameLocks/>
          </p:cNvGraphicFramePr>
          <p:nvPr>
            <p:extLst>
              <p:ext uri="{D42A27DB-BD31-4B8C-83A1-F6EECF244321}">
                <p14:modId xmlns:p14="http://schemas.microsoft.com/office/powerpoint/2010/main" val="1632611936"/>
              </p:ext>
            </p:extLst>
          </p:nvPr>
        </p:nvGraphicFramePr>
        <p:xfrm>
          <a:off x="5693401" y="1566332"/>
          <a:ext cx="6101153" cy="4904062"/>
        </p:xfrm>
        <a:graphic>
          <a:graphicData uri="http://schemas.openxmlformats.org/drawingml/2006/chart">
            <c:chart xmlns:c="http://schemas.openxmlformats.org/drawingml/2006/chart" xmlns:r="http://schemas.openxmlformats.org/officeDocument/2006/relationships" r:id="rId5"/>
          </a:graphicData>
        </a:graphic>
      </p:graphicFrame>
      <p:sp>
        <p:nvSpPr>
          <p:cNvPr id="2" name="Title 1">
            <a:extLst>
              <a:ext uri="{FF2B5EF4-FFF2-40B4-BE49-F238E27FC236}">
                <a16:creationId xmlns:a16="http://schemas.microsoft.com/office/drawing/2014/main" id="{25A68E0D-30E2-836B-F060-10A90BDD0E9F}"/>
              </a:ext>
            </a:extLst>
          </p:cNvPr>
          <p:cNvSpPr>
            <a:spLocks noGrp="1"/>
          </p:cNvSpPr>
          <p:nvPr>
            <p:ph type="title"/>
          </p:nvPr>
        </p:nvSpPr>
        <p:spPr>
          <a:xfrm>
            <a:off x="408579" y="374393"/>
            <a:ext cx="10402296" cy="804333"/>
          </a:xfrm>
        </p:spPr>
        <p:txBody>
          <a:bodyPr vert="horz" lIns="91440" tIns="45720" rIns="91440" bIns="45720" rtlCol="0" anchor="ctr">
            <a:normAutofit/>
          </a:bodyPr>
          <a:lstStyle/>
          <a:p>
            <a:r>
              <a:rPr lang="en-US" dirty="0">
                <a:solidFill>
                  <a:schemeClr val="bg2">
                    <a:lumMod val="25000"/>
                  </a:schemeClr>
                </a:solidFill>
              </a:rPr>
              <a:t>Value and Volume of Top Remitters</a:t>
            </a:r>
          </a:p>
        </p:txBody>
      </p:sp>
    </p:spTree>
    <p:extLst>
      <p:ext uri="{BB962C8B-B14F-4D97-AF65-F5344CB8AC3E}">
        <p14:creationId xmlns:p14="http://schemas.microsoft.com/office/powerpoint/2010/main" val="2813315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C1849A-AB6C-08DE-0578-79C6F523CEBF}"/>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FB7C255E-B315-0627-0A1B-4C14E7992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2" name="Picture 11">
            <a:extLst>
              <a:ext uri="{FF2B5EF4-FFF2-40B4-BE49-F238E27FC236}">
                <a16:creationId xmlns:a16="http://schemas.microsoft.com/office/drawing/2014/main" id="{1C67675E-3507-DA2A-463D-7FFA6C5D97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4" name="Rectangle 13">
            <a:extLst>
              <a:ext uri="{FF2B5EF4-FFF2-40B4-BE49-F238E27FC236}">
                <a16:creationId xmlns:a16="http://schemas.microsoft.com/office/drawing/2014/main" id="{8A8AA9E7-E26F-B49A-1FE4-12B0453CD1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22F373A6-758E-C203-83B1-4D85A2C215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5FC2B5AC-EC63-FDBB-E458-254AFC55E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5AF0B76B-F7A9-08CF-711A-6B8664F896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2E13A16-243D-6AF8-C7C7-5EC5B0060EA2}"/>
              </a:ext>
            </a:extLst>
          </p:cNvPr>
          <p:cNvSpPr/>
          <p:nvPr/>
        </p:nvSpPr>
        <p:spPr>
          <a:xfrm>
            <a:off x="3048" y="-8775"/>
            <a:ext cx="12198115" cy="6875549"/>
          </a:xfrm>
          <a:prstGeom prst="rect">
            <a:avLst/>
          </a:prstGeom>
          <a:solidFill>
            <a:srgbClr val="F6F2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Content Placeholder 3">
            <a:extLst>
              <a:ext uri="{FF2B5EF4-FFF2-40B4-BE49-F238E27FC236}">
                <a16:creationId xmlns:a16="http://schemas.microsoft.com/office/drawing/2014/main" id="{B7D83A3D-8A66-F02F-907D-002505206B0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67350" y="2552073"/>
            <a:ext cx="6100044" cy="2437857"/>
          </a:xfrm>
        </p:spPr>
        <p:txBody>
          <a:bodyPr>
            <a:normAutofit/>
          </a:bodyPr>
          <a:lstStyle/>
          <a:p>
            <a:pPr marL="0" lvl="1" indent="0">
              <a:buNone/>
            </a:pPr>
            <a:r>
              <a:rPr lang="en-GB" b="1" dirty="0">
                <a:solidFill>
                  <a:schemeClr val="accent3">
                    <a:lumMod val="60000"/>
                    <a:lumOff val="40000"/>
                  </a:schemeClr>
                </a:solidFill>
              </a:rPr>
              <a:t>Observations</a:t>
            </a:r>
          </a:p>
          <a:p>
            <a:pPr marL="0" lvl="1" indent="0">
              <a:buNone/>
            </a:pPr>
            <a:r>
              <a:rPr lang="en-GB" dirty="0">
                <a:solidFill>
                  <a:schemeClr val="tx2"/>
                </a:solidFill>
              </a:rPr>
              <a:t>Large African PSPs dominate inflows, split between Flutterwave with high-value/high-frequency and M-Pesa with low-value/high-frequency.</a:t>
            </a:r>
          </a:p>
        </p:txBody>
      </p:sp>
      <p:sp>
        <p:nvSpPr>
          <p:cNvPr id="2" name="Title 1">
            <a:extLst>
              <a:ext uri="{FF2B5EF4-FFF2-40B4-BE49-F238E27FC236}">
                <a16:creationId xmlns:a16="http://schemas.microsoft.com/office/drawing/2014/main" id="{CFD38A57-7C26-85B0-4B40-65E82A8EDB2F}"/>
              </a:ext>
            </a:extLst>
          </p:cNvPr>
          <p:cNvSpPr>
            <a:spLocks noGrp="1"/>
          </p:cNvSpPr>
          <p:nvPr>
            <p:ph type="title"/>
          </p:nvPr>
        </p:nvSpPr>
        <p:spPr>
          <a:xfrm>
            <a:off x="456204" y="1679318"/>
            <a:ext cx="5011146" cy="3645157"/>
          </a:xfrm>
        </p:spPr>
        <p:txBody>
          <a:bodyPr vert="horz" lIns="91440" tIns="45720" rIns="91440" bIns="45720" rtlCol="0" anchor="ctr">
            <a:normAutofit/>
          </a:bodyPr>
          <a:lstStyle/>
          <a:p>
            <a:r>
              <a:rPr lang="en-US" dirty="0">
                <a:solidFill>
                  <a:schemeClr val="bg2">
                    <a:lumMod val="25000"/>
                  </a:schemeClr>
                </a:solidFill>
              </a:rPr>
              <a:t>Value and Volume of Top Remitters</a:t>
            </a:r>
          </a:p>
        </p:txBody>
      </p:sp>
    </p:spTree>
    <p:extLst>
      <p:ext uri="{BB962C8B-B14F-4D97-AF65-F5344CB8AC3E}">
        <p14:creationId xmlns:p14="http://schemas.microsoft.com/office/powerpoint/2010/main" val="40977826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B644D-13F7-7CB2-3AC0-5B2D9C1FC5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A64096-FE61-0C9B-4CC0-E60B14BB3986}"/>
              </a:ext>
            </a:extLst>
          </p:cNvPr>
          <p:cNvSpPr>
            <a:spLocks noGrp="1"/>
          </p:cNvSpPr>
          <p:nvPr>
            <p:ph type="ctrTitle"/>
          </p:nvPr>
        </p:nvSpPr>
        <p:spPr>
          <a:xfrm>
            <a:off x="0" y="1"/>
            <a:ext cx="12192000" cy="6858000"/>
          </a:xfrm>
          <a:blipFill dpi="0" rotWithShape="1">
            <a:blip r:embed="rId3">
              <a:alphaModFix amt="49000"/>
            </a:blip>
            <a:srcRect/>
            <a:stretch>
              <a:fillRect l="-25000" r="-25000"/>
            </a:stretch>
          </a:blipFill>
        </p:spPr>
        <p:txBody>
          <a:bodyPr anchor="ctr">
            <a:normAutofit/>
          </a:bodyPr>
          <a:lstStyle/>
          <a:p>
            <a:r>
              <a:rPr lang="en-GB" sz="5200" dirty="0"/>
              <a:t>Top Beneficiaries (Outflows): </a:t>
            </a:r>
            <a:br>
              <a:rPr lang="en-GB" sz="5200" dirty="0"/>
            </a:br>
            <a:r>
              <a:rPr lang="en-GB" sz="5200" b="0" dirty="0">
                <a:solidFill>
                  <a:schemeClr val="accent3">
                    <a:lumMod val="60000"/>
                    <a:lumOff val="40000"/>
                  </a:schemeClr>
                </a:solidFill>
              </a:rPr>
              <a:t>Value versus Volume Analysis</a:t>
            </a:r>
          </a:p>
        </p:txBody>
      </p:sp>
    </p:spTree>
    <p:extLst>
      <p:ext uri="{BB962C8B-B14F-4D97-AF65-F5344CB8AC3E}">
        <p14:creationId xmlns:p14="http://schemas.microsoft.com/office/powerpoint/2010/main" val="1672044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BlockprintVTI">
  <a:themeElements>
    <a:clrScheme name="Custom 69">
      <a:dk1>
        <a:sysClr val="windowText" lastClr="000000"/>
      </a:dk1>
      <a:lt1>
        <a:sysClr val="window" lastClr="FFFFFF"/>
      </a:lt1>
      <a:dk2>
        <a:srgbClr val="44131A"/>
      </a:dk2>
      <a:lt2>
        <a:srgbClr val="F2ECEA"/>
      </a:lt2>
      <a:accent1>
        <a:srgbClr val="A62C52"/>
      </a:accent1>
      <a:accent2>
        <a:srgbClr val="A7928D"/>
      </a:accent2>
      <a:accent3>
        <a:srgbClr val="307C71"/>
      </a:accent3>
      <a:accent4>
        <a:srgbClr val="41575D"/>
      </a:accent4>
      <a:accent5>
        <a:srgbClr val="8FA3A3"/>
      </a:accent5>
      <a:accent6>
        <a:srgbClr val="CA8370"/>
      </a:accent6>
      <a:hlink>
        <a:srgbClr val="D13D6E"/>
      </a:hlink>
      <a:folHlink>
        <a:srgbClr val="6C9D92"/>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578</TotalTime>
  <Words>1703</Words>
  <Application>Microsoft Office PowerPoint</Application>
  <PresentationFormat>Widescreen</PresentationFormat>
  <Paragraphs>211</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Arial</vt:lpstr>
      <vt:lpstr>Avenir Next LT Pro</vt:lpstr>
      <vt:lpstr>AvenirNext LT Pro Medium</vt:lpstr>
      <vt:lpstr>BlockprintVTI</vt:lpstr>
      <vt:lpstr>FMFX Flow Dynamics: Unlocking Value &amp; Volume Opportunities</vt:lpstr>
      <vt:lpstr>Content</vt:lpstr>
      <vt:lpstr>Executive Summary:  Strategic Overview of FMFX Flows</vt:lpstr>
      <vt:lpstr>Contrast Between High-Value and High-Volume Corridors</vt:lpstr>
      <vt:lpstr>Winning Strategy: Combining Revenue and Frequency</vt:lpstr>
      <vt:lpstr>Top Remitters (Inflows):  Value versus Volume Analysis</vt:lpstr>
      <vt:lpstr>Value and Volume of Top Remitters</vt:lpstr>
      <vt:lpstr>Value and Volume of Top Remitters</vt:lpstr>
      <vt:lpstr>Top Beneficiaries (Outflows):  Value versus Volume Analysis</vt:lpstr>
      <vt:lpstr>Value and Volume of Top Beneficiaries</vt:lpstr>
      <vt:lpstr>Value and Volume of Top Beneficiaries</vt:lpstr>
      <vt:lpstr>FMFX Network Effects</vt:lpstr>
      <vt:lpstr>Geographic and Behavioural Flow Mapping</vt:lpstr>
      <vt:lpstr>Mapping Inflows</vt:lpstr>
      <vt:lpstr>Enhanced Corridor Opportunities</vt:lpstr>
      <vt:lpstr>Opportunities:  High Value vs High Traffic</vt:lpstr>
      <vt:lpstr>Deep Dive: Flutterwave as a Remitter</vt:lpstr>
      <vt:lpstr>Company Profile</vt:lpstr>
      <vt:lpstr>Deep Dive: Coinbase as a Beneficiary </vt:lpstr>
      <vt:lpstr>Company Profile</vt:lpstr>
      <vt:lpstr>Strategic Takeaway: Dual Approach for Market Leadership</vt:lpstr>
      <vt:lpstr>Locking in High-Value £ Corridors</vt:lpstr>
      <vt:lpstr>Capturing High-Volume Corridors for Strong Retention</vt:lpstr>
      <vt:lpstr>Actionable Recommendations for Growth</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 MH</dc:creator>
  <cp:lastModifiedBy>A MH</cp:lastModifiedBy>
  <cp:revision>5</cp:revision>
  <dcterms:created xsi:type="dcterms:W3CDTF">2025-09-28T05:39:54Z</dcterms:created>
  <dcterms:modified xsi:type="dcterms:W3CDTF">2025-09-28T18:52:31Z</dcterms:modified>
</cp:coreProperties>
</file>

<file path=docProps/thumbnail.jpeg>
</file>